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336" r:id="rId4"/>
    <p:sldId id="329" r:id="rId5"/>
    <p:sldId id="423" r:id="rId6"/>
    <p:sldId id="338" r:id="rId7"/>
    <p:sldId id="340" r:id="rId8"/>
    <p:sldId id="410" r:id="rId9"/>
    <p:sldId id="339" r:id="rId10"/>
    <p:sldId id="341" r:id="rId11"/>
    <p:sldId id="343" r:id="rId12"/>
    <p:sldId id="412" r:id="rId13"/>
    <p:sldId id="345" r:id="rId14"/>
    <p:sldId id="411" r:id="rId15"/>
    <p:sldId id="347" r:id="rId16"/>
    <p:sldId id="428" r:id="rId17"/>
    <p:sldId id="413" r:id="rId18"/>
    <p:sldId id="348" r:id="rId19"/>
    <p:sldId id="349" r:id="rId20"/>
    <p:sldId id="350" r:id="rId21"/>
    <p:sldId id="352" r:id="rId22"/>
    <p:sldId id="351" r:id="rId23"/>
    <p:sldId id="417" r:id="rId24"/>
    <p:sldId id="354" r:id="rId25"/>
    <p:sldId id="355" r:id="rId26"/>
    <p:sldId id="359" r:id="rId27"/>
    <p:sldId id="360" r:id="rId28"/>
    <p:sldId id="362" r:id="rId29"/>
    <p:sldId id="361" r:id="rId30"/>
    <p:sldId id="363" r:id="rId31"/>
    <p:sldId id="364" r:id="rId32"/>
    <p:sldId id="418" r:id="rId33"/>
    <p:sldId id="367" r:id="rId34"/>
    <p:sldId id="429" r:id="rId35"/>
    <p:sldId id="424" r:id="rId36"/>
    <p:sldId id="368" r:id="rId37"/>
    <p:sldId id="369" r:id="rId38"/>
    <p:sldId id="370" r:id="rId39"/>
    <p:sldId id="416" r:id="rId40"/>
    <p:sldId id="422" r:id="rId41"/>
    <p:sldId id="371" r:id="rId42"/>
    <p:sldId id="372" r:id="rId43"/>
    <p:sldId id="373" r:id="rId44"/>
    <p:sldId id="374" r:id="rId45"/>
    <p:sldId id="376" r:id="rId46"/>
    <p:sldId id="377" r:id="rId47"/>
    <p:sldId id="378" r:id="rId48"/>
    <p:sldId id="379" r:id="rId49"/>
    <p:sldId id="380" r:id="rId50"/>
    <p:sldId id="430" r:id="rId51"/>
    <p:sldId id="425" r:id="rId52"/>
    <p:sldId id="381" r:id="rId53"/>
    <p:sldId id="383" r:id="rId54"/>
    <p:sldId id="384" r:id="rId55"/>
    <p:sldId id="408" r:id="rId56"/>
    <p:sldId id="386" r:id="rId57"/>
    <p:sldId id="388" r:id="rId58"/>
    <p:sldId id="389" r:id="rId59"/>
    <p:sldId id="390" r:id="rId60"/>
    <p:sldId id="392" r:id="rId61"/>
    <p:sldId id="415" r:id="rId62"/>
    <p:sldId id="393" r:id="rId63"/>
    <p:sldId id="395" r:id="rId64"/>
    <p:sldId id="396" r:id="rId65"/>
    <p:sldId id="397" r:id="rId66"/>
    <p:sldId id="391" r:id="rId67"/>
    <p:sldId id="399" r:id="rId68"/>
    <p:sldId id="400" r:id="rId69"/>
    <p:sldId id="402" r:id="rId70"/>
    <p:sldId id="401" r:id="rId71"/>
    <p:sldId id="426" r:id="rId72"/>
    <p:sldId id="431" r:id="rId73"/>
    <p:sldId id="403" r:id="rId74"/>
    <p:sldId id="432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46"/>
    <a:srgbClr val="E7FF00"/>
    <a:srgbClr val="4180B0"/>
    <a:srgbClr val="416EAD"/>
    <a:srgbClr val="335988"/>
    <a:srgbClr val="335488"/>
    <a:srgbClr val="396497"/>
    <a:srgbClr val="4968B5"/>
    <a:srgbClr val="0033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 autoAdjust="0"/>
    <p:restoredTop sz="96395" autoAdjust="0"/>
  </p:normalViewPr>
  <p:slideViewPr>
    <p:cSldViewPr>
      <p:cViewPr varScale="1">
        <p:scale>
          <a:sx n="74" d="100"/>
          <a:sy n="74" d="100"/>
        </p:scale>
        <p:origin x="15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4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1BB3-06F7-4D72-9D53-5D3423E9AB41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1913E-770A-49F2-A1B6-86B3BFBC1C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4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3C4D7000-3328-4BC3-96F8-261F24EB65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27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01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0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7000-3328-4BC3-96F8-261F24EB656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8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84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3717032"/>
            <a:ext cx="6408712" cy="648072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600"/>
              </a:spcAft>
              <a:defRPr sz="3600" baseline="0">
                <a:solidFill>
                  <a:srgbClr val="005085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Chapter x</a:t>
            </a:r>
            <a:br>
              <a:rPr lang="en-US" dirty="0"/>
            </a:br>
            <a:r>
              <a:rPr lang="en-US" dirty="0"/>
              <a:t>Chapter 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5776" y="6304235"/>
            <a:ext cx="6516464" cy="365125"/>
          </a:xfrm>
          <a:prstGeom prst="rect">
            <a:avLst/>
          </a:prstGeom>
        </p:spPr>
        <p:txBody>
          <a:bodyPr/>
          <a:lstStyle>
            <a:lvl1pPr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 algn="r"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4183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308812" cy="814102"/>
          </a:xfrm>
        </p:spPr>
        <p:txBody>
          <a:bodyPr>
            <a:normAutofit/>
          </a:bodyPr>
          <a:lstStyle>
            <a:lvl1pPr algn="l">
              <a:defRPr sz="32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605375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>
            <a:normAutofit/>
          </a:bodyPr>
          <a:lstStyle>
            <a:lvl1pPr algn="l">
              <a:defRPr sz="32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114800" cy="46053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96228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E1675-7149-4FE9-830D-84772806825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54340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CF4BC1-68F0-4854-86F2-55822DB9EC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55224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>
            <a:normAutofit/>
          </a:bodyPr>
          <a:lstStyle>
            <a:lvl1pPr algn="l">
              <a:defRPr sz="32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84818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4638"/>
            <a:ext cx="695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878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Arial" charset="0"/>
                <a:cs typeface="Arial" charset="0"/>
              </a:defRPr>
            </a:lvl1pPr>
          </a:lstStyle>
          <a:p>
            <a:fld id="{EACF4BC1-68F0-4854-86F2-55822DB9EC0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3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Ebrima" charset="0"/>
                <a:ea typeface="Ebrima" charset="0"/>
                <a:cs typeface="Ebrima" charset="0"/>
              </a:rPr>
              <a:t>Chapter 1</a:t>
            </a:r>
            <a:r>
              <a:rPr lang="en-US" dirty="0">
                <a:latin typeface="Ebrima" charset="0"/>
                <a:ea typeface="Ebrima" charset="0"/>
                <a:cs typeface="Ebrima" charset="0"/>
              </a:rPr>
              <a:t/>
            </a:r>
            <a:br>
              <a:rPr lang="en-US" dirty="0">
                <a:latin typeface="Ebrima" charset="0"/>
                <a:ea typeface="Ebrima" charset="0"/>
                <a:cs typeface="Ebrima" charset="0"/>
              </a:rPr>
            </a:br>
            <a:r>
              <a:rPr lang="en-US" b="1" dirty="0">
                <a:solidFill>
                  <a:schemeClr val="bg1"/>
                </a:solidFill>
                <a:latin typeface="Ebrima" charset="0"/>
                <a:ea typeface="Ebrima" charset="0"/>
                <a:cs typeface="Ebrima" charset="0"/>
              </a:rPr>
              <a:t>Introduction to the World of Technology</a:t>
            </a:r>
            <a:r>
              <a:rPr lang="en-US" dirty="0">
                <a:solidFill>
                  <a:schemeClr val="bg1"/>
                </a:solidFill>
                <a:latin typeface="Ebrima" charset="0"/>
                <a:ea typeface="Ebrima" charset="0"/>
                <a:cs typeface="Ebrim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Ebrima" charset="0"/>
                <a:ea typeface="Ebrima" charset="0"/>
                <a:cs typeface="Ebrima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5776" y="6309320"/>
            <a:ext cx="6516464" cy="365125"/>
          </a:xfrm>
          <a:prstGeom prst="rect">
            <a:avLst/>
          </a:prstGeom>
        </p:spPr>
        <p:txBody>
          <a:bodyPr/>
          <a:lstStyle>
            <a:lvl1pPr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 algn="just">
              <a:defRPr/>
            </a:pPr>
            <a:r>
              <a:rPr lang="en-US" b="1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416316" cy="814102"/>
          </a:xfrm>
        </p:spPr>
        <p:txBody>
          <a:bodyPr>
            <a:noAutofit/>
          </a:bodyPr>
          <a:lstStyle/>
          <a:p>
            <a:r>
              <a:rPr lang="en-US" dirty="0"/>
              <a:t>Computing Devices in the Home (cont’d)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technologies</a:t>
            </a:r>
          </a:p>
          <a:p>
            <a:pPr lvl="1"/>
            <a:r>
              <a:rPr lang="en-US" dirty="0"/>
              <a:t>Wireless networking</a:t>
            </a:r>
          </a:p>
          <a:p>
            <a:pPr lvl="2"/>
            <a:r>
              <a:rPr lang="en-US" dirty="0"/>
              <a:t>Computers can be used in nearly any location</a:t>
            </a:r>
          </a:p>
          <a:p>
            <a:pPr lvl="1"/>
            <a:r>
              <a:rPr lang="en-US" dirty="0"/>
              <a:t>Smart appliances</a:t>
            </a:r>
          </a:p>
          <a:p>
            <a:pPr lvl="2"/>
            <a:r>
              <a:rPr lang="en-US" dirty="0"/>
              <a:t>Traditional appliances with built-in computer or communication technology</a:t>
            </a:r>
          </a:p>
          <a:p>
            <a:pPr lvl="1"/>
            <a:r>
              <a:rPr lang="en-US" dirty="0"/>
              <a:t>Smart homes</a:t>
            </a:r>
          </a:p>
          <a:p>
            <a:pPr lvl="2"/>
            <a:r>
              <a:rPr lang="en-US" dirty="0"/>
              <a:t>Household tasks are monitored and controlled by a main computer in the house or a smartphone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E0CD8F-8327-4F21-91D7-2A3CC4B1033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Computing Devices in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76564"/>
          </a:xfrm>
        </p:spPr>
        <p:txBody>
          <a:bodyPr>
            <a:normAutofit fontScale="92500"/>
          </a:bodyPr>
          <a:lstStyle/>
          <a:p>
            <a:r>
              <a:rPr lang="es-EC" dirty="0"/>
              <a:t>Most children and teens have used computers all their lives</a:t>
            </a:r>
          </a:p>
          <a:p>
            <a:r>
              <a:rPr lang="es-EC" dirty="0"/>
              <a:t>Computer labs and classrooms</a:t>
            </a:r>
          </a:p>
          <a:p>
            <a:pPr lvl="1"/>
            <a:r>
              <a:rPr lang="es-EC" dirty="0"/>
              <a:t>Most students today have access to computers at school</a:t>
            </a:r>
          </a:p>
          <a:p>
            <a:pPr lvl="1"/>
            <a:r>
              <a:rPr lang="es-EC" dirty="0"/>
              <a:t>Some schools integrate e-books into the curriculum</a:t>
            </a:r>
          </a:p>
          <a:p>
            <a:pPr lvl="1"/>
            <a:r>
              <a:rPr lang="es-EC" dirty="0"/>
              <a:t>Some schools supply or require a device</a:t>
            </a:r>
          </a:p>
          <a:p>
            <a:r>
              <a:rPr lang="en-US" dirty="0"/>
              <a:t>Wireless hotspots</a:t>
            </a:r>
          </a:p>
          <a:p>
            <a:pPr lvl="1"/>
            <a:r>
              <a:rPr lang="en-US" dirty="0"/>
              <a:t>Allow students to access the Internet and campus resources</a:t>
            </a:r>
          </a:p>
          <a:p>
            <a:r>
              <a:rPr lang="en-US" dirty="0"/>
              <a:t>Distance learning</a:t>
            </a:r>
          </a:p>
          <a:p>
            <a:pPr lvl="1"/>
            <a:r>
              <a:rPr lang="en-US" dirty="0"/>
              <a:t>Students participate from locations other than the traditional classroom setting using computers and Internet access</a:t>
            </a:r>
          </a:p>
          <a:p>
            <a:endParaRPr lang="en-US" dirty="0"/>
          </a:p>
        </p:txBody>
      </p:sp>
      <p:sp>
        <p:nvSpPr>
          <p:cNvPr id="2048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ACCA64-91CA-4B24-B68A-38427C1FBDF5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Computing Devices in Education</a:t>
            </a:r>
          </a:p>
        </p:txBody>
      </p:sp>
      <p:pic>
        <p:nvPicPr>
          <p:cNvPr id="1027" name="Picture 3" descr="Figure 1-3: Technology use in educa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7" y="5445224"/>
            <a:ext cx="1609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3 shows technology use in education: computer labs and classrooms, campus wireless hotspots, and distance learning. 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48880"/>
            <a:ext cx="8366760" cy="279718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ACCA64-91CA-4B24-B68A-38427C1FBD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Devices on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have become a universal on-the-job tool</a:t>
            </a:r>
          </a:p>
          <a:p>
            <a:pPr lvl="1"/>
            <a:r>
              <a:rPr lang="en-US" dirty="0"/>
              <a:t>Used by all types of employees </a:t>
            </a:r>
          </a:p>
          <a:p>
            <a:pPr lvl="1"/>
            <a:r>
              <a:rPr lang="en-US" dirty="0"/>
              <a:t>Used for decision-making, productivity, and communications</a:t>
            </a:r>
          </a:p>
          <a:p>
            <a:pPr lvl="1"/>
            <a:r>
              <a:rPr lang="en-US" dirty="0"/>
              <a:t>Used for access control and other security measures</a:t>
            </a:r>
          </a:p>
          <a:p>
            <a:pPr lvl="1"/>
            <a:r>
              <a:rPr lang="en-US" dirty="0"/>
              <a:t>Used by service professionals</a:t>
            </a:r>
          </a:p>
          <a:p>
            <a:pPr lvl="1"/>
            <a:r>
              <a:rPr lang="en-US" dirty="0"/>
              <a:t>Used extensively by the military</a:t>
            </a:r>
          </a:p>
          <a:p>
            <a:pPr lvl="1"/>
            <a:r>
              <a:rPr lang="en-US" dirty="0"/>
              <a:t>Often requires periodically updating computer skills</a:t>
            </a:r>
          </a:p>
          <a:p>
            <a:pPr lvl="1"/>
            <a:r>
              <a:rPr lang="en-US" dirty="0"/>
              <a:t>Some jobs exist because computers exist</a:t>
            </a:r>
          </a:p>
          <a:p>
            <a:endParaRPr lang="en-US" dirty="0"/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D0E7B-401B-4BD2-8DCE-4BDEEE7990C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Examples of Computing Devices on the Job</a:t>
            </a: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 bwMode="auto"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ED0E7B-401B-4BD2-8DCE-4BDEEE7990C0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050" name="Picture 2" descr="Figure 1-4: Technology use on the job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14938"/>
            <a:ext cx="16287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4 shows example of technology use on the job, including decision making, productivity, and off-site communication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3068960"/>
            <a:ext cx="8366760" cy="24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Devices on the Go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encountered in nearly every aspect of daily life</a:t>
            </a:r>
          </a:p>
          <a:p>
            <a:pPr lvl="1"/>
            <a:r>
              <a:rPr lang="en-US" dirty="0"/>
              <a:t>Consumer kiosks</a:t>
            </a:r>
          </a:p>
          <a:p>
            <a:pPr lvl="1"/>
            <a:r>
              <a:rPr lang="en-US" dirty="0"/>
              <a:t>ATM transactions</a:t>
            </a:r>
          </a:p>
          <a:p>
            <a:pPr lvl="1"/>
            <a:r>
              <a:rPr lang="en-US" dirty="0"/>
              <a:t>POS systems at retail stores</a:t>
            </a:r>
          </a:p>
          <a:p>
            <a:pPr lvl="1"/>
            <a:r>
              <a:rPr lang="en-US" dirty="0"/>
              <a:t>Self-checkout systems</a:t>
            </a:r>
          </a:p>
          <a:p>
            <a:pPr lvl="1"/>
            <a:r>
              <a:rPr lang="en-US" dirty="0"/>
              <a:t>Consumer authentication systems</a:t>
            </a:r>
          </a:p>
          <a:p>
            <a:pPr lvl="1"/>
            <a:r>
              <a:rPr lang="en-US" dirty="0"/>
              <a:t>Portable computers</a:t>
            </a:r>
          </a:p>
          <a:p>
            <a:pPr lvl="1"/>
            <a:r>
              <a:rPr lang="en-US" dirty="0"/>
              <a:t>Smartphones and smart watches</a:t>
            </a:r>
          </a:p>
          <a:p>
            <a:pPr lvl="1"/>
            <a:r>
              <a:rPr lang="en-US" dirty="0"/>
              <a:t>GPS systems</a:t>
            </a:r>
          </a:p>
          <a:p>
            <a:endParaRPr lang="en-US" dirty="0"/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D692D-9A75-4179-8A8E-CB2D51A1726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Examples of Computing Devices on the Go</a:t>
            </a: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 bwMode="auto"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ED0E7B-401B-4BD2-8DCE-4BDEEE7990C0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484784"/>
            <a:ext cx="4204874" cy="4877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429000"/>
            <a:ext cx="137450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8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and You 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Restaurant iPad Ordering Systems</a:t>
            </a:r>
          </a:p>
          <a:p>
            <a:r>
              <a:rPr lang="en-US" dirty="0"/>
              <a:t>Used in conjunction with e-menus</a:t>
            </a:r>
          </a:p>
          <a:p>
            <a:r>
              <a:rPr lang="en-US" dirty="0"/>
              <a:t>Customers can place and pay for orders</a:t>
            </a:r>
          </a:p>
          <a:p>
            <a:r>
              <a:rPr lang="en-US" dirty="0"/>
              <a:t>Can provide more resources to customers</a:t>
            </a:r>
          </a:p>
          <a:p>
            <a:endParaRPr lang="en-US" dirty="0"/>
          </a:p>
        </p:txBody>
      </p:sp>
      <p:pic>
        <p:nvPicPr>
          <p:cNvPr id="2" name="Picture 1" descr="An illustration of a restaurant iPad ordering system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73016"/>
            <a:ext cx="4032504" cy="2666279"/>
          </a:xfrm>
          <a:prstGeom prst="rect">
            <a:avLst/>
          </a:prstGeom>
        </p:spPr>
      </p:pic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D692D-9A75-4179-8A8E-CB2D51A1726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4221088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Restaurant iPad ordering system.</a:t>
            </a:r>
          </a:p>
        </p:txBody>
      </p:sp>
    </p:spTree>
    <p:extLst>
      <p:ext uri="{BB962C8B-B14F-4D97-AF65-F5344CB8AC3E}">
        <p14:creationId xmlns:p14="http://schemas.microsoft.com/office/powerpoint/2010/main" val="22068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 Computer and 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computer</a:t>
            </a:r>
            <a:r>
              <a:rPr lang="en-US" dirty="0"/>
              <a:t> is a programmable, electronic device that accepts data, performs operations on that data, and stores the data</a:t>
            </a:r>
          </a:p>
          <a:p>
            <a:pPr lvl="1"/>
            <a:r>
              <a:rPr lang="en-US" dirty="0"/>
              <a:t>Its instructions, called programs, determine the tasks the computer will perform</a:t>
            </a:r>
          </a:p>
          <a:p>
            <a:r>
              <a:rPr lang="en-US" dirty="0"/>
              <a:t>Basic operations (the IPOS cycle)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Input</a:t>
            </a:r>
            <a:r>
              <a:rPr lang="en-US" dirty="0"/>
              <a:t>: Entering data into the computer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Processing</a:t>
            </a:r>
            <a:r>
              <a:rPr lang="en-US" dirty="0"/>
              <a:t>: Performing operations on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Output</a:t>
            </a:r>
            <a:r>
              <a:rPr lang="en-US" dirty="0"/>
              <a:t>: Presenting the results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Storage</a:t>
            </a:r>
            <a:r>
              <a:rPr lang="en-US" dirty="0"/>
              <a:t>: Saving data, programs, or output for future use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Communications</a:t>
            </a:r>
            <a:r>
              <a:rPr lang="en-US" dirty="0"/>
              <a:t>: Sending or receiving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D7B5E-85FF-4332-BBBC-593928E5E6B7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164796" cy="81410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The IPOS Cycle</a:t>
            </a:r>
          </a:p>
        </p:txBody>
      </p:sp>
      <p:pic>
        <p:nvPicPr>
          <p:cNvPr id="5124" name="Picture 4" descr="Figure 1-6: The information processing cyc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5" y="5309200"/>
            <a:ext cx="1560897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6 shows the information processing cycle: input, processing, output, and storag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924825"/>
            <a:ext cx="8366760" cy="323616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507601-B3C2-4A3E-A2F3-C5D9985AE3BC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(1)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why it is essential to learn about computers today and discuss several ways computers are integrated into our business and personal lives.</a:t>
            </a:r>
          </a:p>
          <a:p>
            <a:r>
              <a:rPr lang="en-US" dirty="0"/>
              <a:t>Define a computer and describe its primary operations.</a:t>
            </a:r>
          </a:p>
          <a:p>
            <a:r>
              <a:rPr lang="en-US" dirty="0"/>
              <a:t>List some important milestones in computer evolution.</a:t>
            </a:r>
          </a:p>
          <a:p>
            <a:r>
              <a:rPr lang="en-US" dirty="0"/>
              <a:t>Identify the major parts of a personal computer, including input, processing, output, storage, and communications hardware.</a:t>
            </a:r>
          </a:p>
          <a:p>
            <a:r>
              <a:rPr lang="en-US" dirty="0"/>
              <a:t>Define software and understand how it is used to instruct the computer what to do.</a:t>
            </a:r>
          </a:p>
          <a:p>
            <a:endParaRPr lang="en-US" dirty="0"/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1613" y="63452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fld id="{2A0EB776-786E-4235-B3AD-C8E9BADAE278}" type="slidenum">
              <a:rPr lang="en-US" sz="1200"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pPr algn="r">
                <a:defRPr/>
              </a:pPr>
              <a:t>2</a:t>
            </a:fld>
            <a:endParaRPr lang="en-US" sz="1200" b="1" dirty="0">
              <a:solidFill>
                <a:schemeClr val="tx1">
                  <a:tint val="7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Information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Data</a:t>
            </a:r>
            <a:r>
              <a:rPr lang="en-US" dirty="0"/>
              <a:t> is raw, unorganized facts</a:t>
            </a:r>
          </a:p>
          <a:p>
            <a:pPr lvl="1"/>
            <a:r>
              <a:rPr lang="en-US" dirty="0"/>
              <a:t>Can be in the form of text, graphics, audio, or video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Information</a:t>
            </a:r>
            <a:r>
              <a:rPr lang="en-US" dirty="0"/>
              <a:t> is data that has been processed into a meaningful form</a:t>
            </a:r>
          </a:p>
          <a:p>
            <a:pPr lvl="1"/>
            <a:r>
              <a:rPr lang="en-US" dirty="0"/>
              <a:t>Information processing is the conversion of data into information</a:t>
            </a:r>
          </a:p>
          <a:p>
            <a:endParaRPr lang="en-US" dirty="0"/>
          </a:p>
        </p:txBody>
      </p:sp>
      <p:sp>
        <p:nvSpPr>
          <p:cNvPr id="276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855814-D839-4C7D-AD6A-2B43106AB6CD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Computers Then and Now: Precomputers and Early Computers 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computer as we know it is a fairly recent invention</a:t>
            </a:r>
          </a:p>
          <a:p>
            <a:r>
              <a:rPr lang="en-US" dirty="0"/>
              <a:t>The history of computers is often referred to in terms of generations</a:t>
            </a:r>
          </a:p>
          <a:p>
            <a:r>
              <a:rPr lang="en-US" dirty="0"/>
              <a:t>Each new generation is characterized by a major technological development</a:t>
            </a:r>
          </a:p>
          <a:p>
            <a:r>
              <a:rPr lang="en-US" dirty="0"/>
              <a:t>Precomputers and early computers (before approx. 1946)</a:t>
            </a:r>
          </a:p>
          <a:p>
            <a:pPr lvl="1"/>
            <a:r>
              <a:rPr lang="en-US" dirty="0"/>
              <a:t>Abacus, slide rule, mechanical calculator</a:t>
            </a:r>
          </a:p>
          <a:p>
            <a:pPr lvl="1"/>
            <a:r>
              <a:rPr lang="en-US" dirty="0"/>
              <a:t>Punch Card Tabulating Machine and Sorter</a:t>
            </a:r>
          </a:p>
          <a:p>
            <a:endParaRPr lang="en-US" dirty="0"/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F31D4C-D2D0-4FF4-AA8D-46ACF547BF63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416316" cy="814102"/>
          </a:xfrm>
        </p:spPr>
        <p:txBody>
          <a:bodyPr>
            <a:noAutofit/>
          </a:bodyPr>
          <a:lstStyle/>
          <a:p>
            <a:r>
              <a:rPr lang="en-US" dirty="0"/>
              <a:t>Computers Then and Now: </a:t>
            </a:r>
            <a:br>
              <a:rPr lang="en-US" dirty="0"/>
            </a:br>
            <a:r>
              <a:rPr lang="en-US" dirty="0"/>
              <a:t>First and Second Generation Computers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/>
          <a:lstStyle/>
          <a:p>
            <a:r>
              <a:rPr lang="en-US" dirty="0"/>
              <a:t>First-generation computers (1946-1957)</a:t>
            </a:r>
          </a:p>
          <a:p>
            <a:pPr lvl="1"/>
            <a:r>
              <a:rPr lang="en-US" dirty="0"/>
              <a:t>Enormous and powered by vacuum tubes</a:t>
            </a:r>
          </a:p>
          <a:p>
            <a:pPr lvl="1"/>
            <a:r>
              <a:rPr lang="en-US" dirty="0"/>
              <a:t>Used a great deal of electricity and generated a lot of heat</a:t>
            </a:r>
          </a:p>
          <a:p>
            <a:pPr lvl="1"/>
            <a:r>
              <a:rPr lang="en-US" dirty="0"/>
              <a:t>ENIAC and UNIVAC</a:t>
            </a:r>
          </a:p>
          <a:p>
            <a:r>
              <a:rPr lang="en-US" dirty="0"/>
              <a:t>Second-generation computers (1958-1963)</a:t>
            </a:r>
          </a:p>
          <a:p>
            <a:pPr lvl="1"/>
            <a:r>
              <a:rPr lang="en-US" dirty="0"/>
              <a:t>Used transistors</a:t>
            </a:r>
          </a:p>
          <a:p>
            <a:pPr lvl="1"/>
            <a:r>
              <a:rPr lang="en-US" dirty="0"/>
              <a:t>Computers were smaller, more powerful, cheaper, more energy-efficient, and more reliable</a:t>
            </a:r>
          </a:p>
          <a:p>
            <a:pPr lvl="1"/>
            <a:r>
              <a:rPr lang="en-US" dirty="0"/>
              <a:t>Punch cards and magnetic tape were used for input</a:t>
            </a:r>
          </a:p>
          <a:p>
            <a:pPr lvl="1"/>
            <a:r>
              <a:rPr lang="en-US" dirty="0"/>
              <a:t>Punch cards and paper were used for output</a:t>
            </a:r>
          </a:p>
          <a:p>
            <a:pPr lvl="1"/>
            <a:r>
              <a:rPr lang="en-US" dirty="0"/>
              <a:t>Magnetic tape was used for storage</a:t>
            </a:r>
          </a:p>
          <a:p>
            <a:endParaRPr lang="en-US" dirty="0"/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0784E6-980E-471E-B89D-D981BCD9DB68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416316" cy="814102"/>
          </a:xfrm>
        </p:spPr>
        <p:txBody>
          <a:bodyPr>
            <a:noAutofit/>
          </a:bodyPr>
          <a:lstStyle/>
          <a:p>
            <a:r>
              <a:rPr lang="en-US" dirty="0"/>
              <a:t>Computers Then and Now:</a:t>
            </a:r>
            <a:br>
              <a:rPr lang="en-US" dirty="0"/>
            </a:br>
            <a:r>
              <a:rPr lang="en-US" dirty="0"/>
              <a:t>Third and Fourth Generation Computers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12975" cy="52006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Third-generation computers (approximately 1964–1970)</a:t>
            </a:r>
          </a:p>
          <a:p>
            <a:pPr lvl="1"/>
            <a:r>
              <a:rPr lang="en-US" dirty="0"/>
              <a:t>Used integrated circuits (ICs), which consist of transistors and electronic circuits on a single tiny silicon chip</a:t>
            </a:r>
          </a:p>
          <a:p>
            <a:pPr lvl="1"/>
            <a:r>
              <a:rPr lang="en-US" dirty="0"/>
              <a:t>Keyboards were used for input; monitors for output</a:t>
            </a:r>
          </a:p>
          <a:p>
            <a:pPr lvl="1"/>
            <a:r>
              <a:rPr lang="en-US" dirty="0"/>
              <a:t>Hard drives were used for storage</a:t>
            </a:r>
          </a:p>
          <a:p>
            <a:r>
              <a:rPr lang="en-US" dirty="0"/>
              <a:t>Fourth-generation computers (approximately 1971–present)</a:t>
            </a:r>
          </a:p>
          <a:p>
            <a:pPr lvl="1"/>
            <a:r>
              <a:rPr lang="en-US" dirty="0"/>
              <a:t>Use microprocessors, which contain the core processing of an entire computer on a single chip</a:t>
            </a:r>
          </a:p>
          <a:p>
            <a:pPr lvl="1"/>
            <a:r>
              <a:rPr lang="en-US" dirty="0"/>
              <a:t>Keyboards and mice are used  for input; monitors and printers for output; hard drives, flash memory media, and optical discs for storage</a:t>
            </a:r>
          </a:p>
          <a:p>
            <a:pPr lvl="1"/>
            <a:r>
              <a:rPr lang="en-US" dirty="0"/>
              <a:t>Networks and the Internet were developed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60784E6-980E-471E-B89D-D981BCD9DB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3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308812" cy="814102"/>
          </a:xfrm>
        </p:spPr>
        <p:txBody>
          <a:bodyPr>
            <a:noAutofit/>
          </a:bodyPr>
          <a:lstStyle/>
          <a:p>
            <a:r>
              <a:rPr lang="en-US" dirty="0"/>
              <a:t>Computers Then and Now:</a:t>
            </a:r>
            <a:br>
              <a:rPr lang="en-US" dirty="0"/>
            </a:br>
            <a:r>
              <a:rPr lang="en-US" dirty="0"/>
              <a:t>Fifth Generation Computers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/>
          </a:bodyPr>
          <a:lstStyle/>
          <a:p>
            <a:r>
              <a:rPr lang="en-US" dirty="0"/>
              <a:t>Fifth-generation (now and the future)</a:t>
            </a:r>
          </a:p>
          <a:p>
            <a:pPr lvl="1"/>
            <a:r>
              <a:rPr lang="en-US" dirty="0"/>
              <a:t>Most commonly defined as being based on artificial intelligence (AI)</a:t>
            </a:r>
          </a:p>
          <a:p>
            <a:pPr lvl="1"/>
            <a:r>
              <a:rPr lang="en-US" dirty="0"/>
              <a:t>Some aspects like voice and touch </a:t>
            </a:r>
            <a:br>
              <a:rPr lang="en-US" dirty="0"/>
            </a:br>
            <a:r>
              <a:rPr lang="en-US" dirty="0"/>
              <a:t>input are used today</a:t>
            </a:r>
          </a:p>
          <a:p>
            <a:pPr lvl="1"/>
            <a:r>
              <a:rPr lang="en-US" dirty="0"/>
              <a:t>Future computers may be different, </a:t>
            </a:r>
            <a:br>
              <a:rPr lang="en-US" dirty="0"/>
            </a:br>
            <a:r>
              <a:rPr lang="en-US" dirty="0"/>
              <a:t>such as:</a:t>
            </a:r>
          </a:p>
          <a:p>
            <a:pPr lvl="2"/>
            <a:r>
              <a:rPr lang="en-US" dirty="0"/>
              <a:t>Optical computers</a:t>
            </a:r>
          </a:p>
          <a:p>
            <a:pPr lvl="2"/>
            <a:r>
              <a:rPr lang="en-US" dirty="0"/>
              <a:t>Tiny computers that utilize </a:t>
            </a:r>
            <a:br>
              <a:rPr lang="en-US" dirty="0"/>
            </a:br>
            <a:r>
              <a:rPr lang="en-US" dirty="0"/>
              <a:t>nanotechnology</a:t>
            </a:r>
          </a:p>
          <a:p>
            <a:pPr lvl="2"/>
            <a:r>
              <a:rPr lang="en-US" dirty="0"/>
              <a:t>General-purpose computers </a:t>
            </a:r>
            <a:br>
              <a:rPr lang="en-US" dirty="0"/>
            </a:br>
            <a:r>
              <a:rPr lang="en-US" dirty="0"/>
              <a:t>built into everyday devices</a:t>
            </a:r>
          </a:p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06B7E02-9204-4003-838B-EE9DC009D00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2" descr="Figure 1-7 A brief look at computer generation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5805264"/>
            <a:ext cx="984126" cy="63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Figure 1-7 show an example of Fifth-Generation comput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36912"/>
            <a:ext cx="2740052" cy="296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Hardware</a:t>
            </a:r>
            <a:r>
              <a:rPr lang="en-US" dirty="0"/>
              <a:t> is the physical parts of a computer</a:t>
            </a:r>
          </a:p>
          <a:p>
            <a:pPr lvl="1"/>
            <a:r>
              <a:rPr lang="en-US" dirty="0"/>
              <a:t>Internal hardware</a:t>
            </a:r>
          </a:p>
          <a:p>
            <a:pPr lvl="2"/>
            <a:r>
              <a:rPr lang="en-US" dirty="0"/>
              <a:t>Located inside the main box (system unit) of the computer</a:t>
            </a:r>
          </a:p>
          <a:p>
            <a:pPr lvl="1"/>
            <a:r>
              <a:rPr lang="en-US" dirty="0"/>
              <a:t>External hardware</a:t>
            </a:r>
          </a:p>
          <a:p>
            <a:pPr lvl="2"/>
            <a:r>
              <a:rPr lang="en-US" dirty="0"/>
              <a:t>Located outside the system unit</a:t>
            </a:r>
          </a:p>
          <a:p>
            <a:pPr lvl="2"/>
            <a:r>
              <a:rPr lang="en-US" dirty="0"/>
              <a:t>Connect to the computer via a wired or wireless connection</a:t>
            </a:r>
          </a:p>
          <a:p>
            <a:pPr lvl="1"/>
            <a:r>
              <a:rPr lang="en-US" dirty="0"/>
              <a:t>Hardware devices are associated with all five computer operations</a:t>
            </a:r>
          </a:p>
          <a:p>
            <a:endParaRPr lang="en-US" dirty="0"/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C7740-4402-4380-8D80-208380E9065E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164796" cy="814102"/>
          </a:xfrm>
        </p:spPr>
        <p:txBody>
          <a:bodyPr>
            <a:noAutofit/>
          </a:bodyPr>
          <a:lstStyle/>
          <a:p>
            <a:r>
              <a:rPr lang="en-US" dirty="0"/>
              <a:t>Input, Processing and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 devices</a:t>
            </a:r>
          </a:p>
          <a:p>
            <a:pPr lvl="1"/>
            <a:r>
              <a:rPr lang="en-US" dirty="0"/>
              <a:t>Used to input data into the computer</a:t>
            </a:r>
          </a:p>
          <a:p>
            <a:pPr lvl="1"/>
            <a:r>
              <a:rPr lang="en-US" dirty="0"/>
              <a:t>Include keyboards, mice, scanners, cameras, microphones, pens, touch pads, touch screens, fingerprint readers, etc.</a:t>
            </a:r>
          </a:p>
          <a:p>
            <a:r>
              <a:rPr lang="en-US" dirty="0"/>
              <a:t>Processing devices</a:t>
            </a:r>
          </a:p>
          <a:p>
            <a:pPr lvl="1"/>
            <a:r>
              <a:rPr lang="en-US" dirty="0"/>
              <a:t>Includes the central processing unit (CPU), which performs calculations and controls the computer’s operation</a:t>
            </a:r>
          </a:p>
          <a:p>
            <a:pPr lvl="1"/>
            <a:r>
              <a:rPr lang="en-US" dirty="0"/>
              <a:t>Also includes additional processors, such as the graphics processing unit (GPU), and memory</a:t>
            </a:r>
          </a:p>
          <a:p>
            <a:r>
              <a:rPr lang="en-US" dirty="0"/>
              <a:t>Output devices</a:t>
            </a:r>
          </a:p>
          <a:p>
            <a:pPr lvl="1"/>
            <a:r>
              <a:rPr lang="en-US" dirty="0"/>
              <a:t>Present results to the user</a:t>
            </a:r>
          </a:p>
          <a:p>
            <a:pPr lvl="1"/>
            <a:r>
              <a:rPr lang="en-US" dirty="0"/>
              <a:t>Includes monitors, printers, speakers, headphones, etc.</a:t>
            </a:r>
          </a:p>
          <a:p>
            <a:endParaRPr lang="en-US" dirty="0"/>
          </a:p>
        </p:txBody>
      </p:sp>
      <p:sp>
        <p:nvSpPr>
          <p:cNvPr id="368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5E89A0-48E5-4992-9716-EFC85617C838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092788" cy="814102"/>
          </a:xfrm>
        </p:spPr>
        <p:txBody>
          <a:bodyPr>
            <a:noAutofit/>
          </a:bodyPr>
          <a:lstStyle/>
          <a:p>
            <a:r>
              <a:rPr lang="en-US" dirty="0"/>
              <a:t>Storage and Communications Devices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  <a:p>
            <a:pPr lvl="1"/>
            <a:r>
              <a:rPr lang="en-US" dirty="0"/>
              <a:t>Used to store data on or access data from </a:t>
            </a:r>
            <a:br>
              <a:rPr lang="en-US" dirty="0"/>
            </a:br>
            <a:r>
              <a:rPr lang="en-US" dirty="0"/>
              <a:t>storage media</a:t>
            </a:r>
          </a:p>
          <a:p>
            <a:pPr lvl="1"/>
            <a:r>
              <a:rPr lang="en-US" dirty="0"/>
              <a:t>Include hard drives, CD/DVD discs and drives, </a:t>
            </a:r>
            <a:br>
              <a:rPr lang="en-US" dirty="0"/>
            </a:br>
            <a:r>
              <a:rPr lang="en-US" dirty="0"/>
              <a:t>USB flash drives, etc.</a:t>
            </a:r>
          </a:p>
          <a:p>
            <a:r>
              <a:rPr lang="en-US" dirty="0"/>
              <a:t>Communications devices</a:t>
            </a:r>
          </a:p>
          <a:p>
            <a:pPr lvl="1"/>
            <a:r>
              <a:rPr lang="en-US" dirty="0"/>
              <a:t>Allow users to communicate with others and to electronically access remote information </a:t>
            </a:r>
          </a:p>
          <a:p>
            <a:pPr lvl="1"/>
            <a:r>
              <a:rPr lang="en-US" dirty="0"/>
              <a:t>Includes modems, network adapters, routers, etc.</a:t>
            </a:r>
          </a:p>
          <a:p>
            <a:endParaRPr lang="en-US" dirty="0"/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9CE8B1-4432-4FAA-86B6-484F2091797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Examples of Hardware</a:t>
            </a:r>
          </a:p>
        </p:txBody>
      </p:sp>
      <p:pic>
        <p:nvPicPr>
          <p:cNvPr id="8194" name="Picture 2" descr="Figure 1-9: Typical computer hardwar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63172" y="5589240"/>
            <a:ext cx="12573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1-9 shows typical computer hardwar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6999977" cy="43204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3A388E-F4A7-4D14-868A-4B622B37E7BB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308812" cy="81410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0070C0"/>
                </a:solidFill>
                <a:cs typeface="+mn-cs"/>
              </a:rPr>
              <a:t>Software</a:t>
            </a:r>
            <a:r>
              <a:rPr lang="en-US" dirty="0"/>
              <a:t> is the program or instructions used to tell the computer hardware what to do</a:t>
            </a:r>
          </a:p>
          <a:p>
            <a:pPr lvl="1"/>
            <a:r>
              <a:rPr lang="en-US" dirty="0"/>
              <a:t>System software allows the computer to operate</a:t>
            </a:r>
          </a:p>
          <a:p>
            <a:pPr lvl="2"/>
            <a:r>
              <a:rPr lang="en-US" dirty="0"/>
              <a:t>Includes the </a:t>
            </a:r>
            <a:r>
              <a:rPr lang="en-US" b="1" dirty="0">
                <a:solidFill>
                  <a:srgbClr val="0070C0"/>
                </a:solidFill>
              </a:rPr>
              <a:t>operating system</a:t>
            </a:r>
            <a:r>
              <a:rPr lang="en-US" dirty="0"/>
              <a:t>, which starts up the computer and controls its operation</a:t>
            </a:r>
          </a:p>
          <a:p>
            <a:pPr lvl="2"/>
            <a:r>
              <a:rPr lang="en-US" dirty="0"/>
              <a:t>Without an operating system, a computer cannot function</a:t>
            </a:r>
          </a:p>
          <a:p>
            <a:pPr lvl="2"/>
            <a:r>
              <a:rPr lang="en-US" dirty="0"/>
              <a:t>The operating system </a:t>
            </a:r>
            <a:r>
              <a:rPr lang="en-US" b="1" dirty="0">
                <a:solidFill>
                  <a:srgbClr val="0070C0"/>
                </a:solidFill>
              </a:rPr>
              <a:t>boots</a:t>
            </a:r>
            <a:r>
              <a:rPr lang="en-US" dirty="0"/>
              <a:t> the computer and launches programs at the user’s direction</a:t>
            </a:r>
          </a:p>
          <a:p>
            <a:pPr lvl="2"/>
            <a:r>
              <a:rPr lang="en-US" dirty="0"/>
              <a:t>Most use graphical objects to interact with the user via icons, buttons, tiles, etc.</a:t>
            </a:r>
          </a:p>
          <a:p>
            <a:pPr lvl="2"/>
            <a:r>
              <a:rPr lang="en-US" dirty="0"/>
              <a:t>Includes Windows, OS X, Linux, Android, iOS, etc.</a:t>
            </a:r>
          </a:p>
          <a:p>
            <a:pPr lvl="2"/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Windows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desktop</a:t>
            </a:r>
            <a:r>
              <a:rPr lang="en-US" dirty="0"/>
              <a:t> is the work area for Windows PCs</a:t>
            </a:r>
          </a:p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856EC49-FA4D-49B0-A653-87FBE8AF2828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(2)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0788"/>
            <a:ext cx="8229600" cy="4860540"/>
          </a:xfrm>
        </p:spPr>
        <p:txBody>
          <a:bodyPr>
            <a:normAutofit/>
          </a:bodyPr>
          <a:lstStyle/>
          <a:p>
            <a:r>
              <a:rPr lang="en-US" dirty="0"/>
              <a:t>List the six basic types of computers, giving at least one example of each type of computer and stating what that computer might be used for.</a:t>
            </a:r>
          </a:p>
          <a:p>
            <a:r>
              <a:rPr lang="en-US" dirty="0"/>
              <a:t>Explain what a network, the Internet, and the World Wide Web are, as well as how computers, people, and Web pages are identified on the Internet.</a:t>
            </a:r>
          </a:p>
          <a:p>
            <a:r>
              <a:rPr lang="en-US" dirty="0"/>
              <a:t>Describe how to access a Web page and navigate through a Web site.</a:t>
            </a:r>
          </a:p>
          <a:p>
            <a:r>
              <a:rPr lang="en-US" dirty="0"/>
              <a:t>Discuss the societal impact of computers, including some benefits and risks related to their prominence in our society.</a:t>
            </a: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664B4-866B-4BF3-99E8-702AA9CFCEA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Windows Desktop</a:t>
            </a:r>
          </a:p>
        </p:txBody>
      </p:sp>
      <p:pic>
        <p:nvPicPr>
          <p:cNvPr id="8195" name="Picture 3" descr="Figure 1-10: The Windows deskto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691963"/>
            <a:ext cx="145958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10 shows the Windows desktop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60" y="1561547"/>
            <a:ext cx="5893654" cy="47548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6B7749-D587-41A3-8792-16DFF1064677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 (Apps)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Application software (apps)</a:t>
            </a:r>
            <a:r>
              <a:rPr lang="en-US" dirty="0"/>
              <a:t> perform specific tasks or applications</a:t>
            </a:r>
          </a:p>
          <a:p>
            <a:pPr lvl="1"/>
            <a:r>
              <a:rPr lang="en-US" dirty="0"/>
              <a:t>Creating letters, budgets, etc.</a:t>
            </a:r>
          </a:p>
          <a:p>
            <a:pPr lvl="1"/>
            <a:r>
              <a:rPr lang="en-US" dirty="0"/>
              <a:t>Managing inventory and customer databases</a:t>
            </a:r>
          </a:p>
          <a:p>
            <a:pPr lvl="1"/>
            <a:r>
              <a:rPr lang="en-US" dirty="0"/>
              <a:t>Editing photographs</a:t>
            </a:r>
          </a:p>
          <a:p>
            <a:pPr lvl="1"/>
            <a:r>
              <a:rPr lang="en-US" dirty="0"/>
              <a:t>Scheduling appointments</a:t>
            </a:r>
          </a:p>
          <a:p>
            <a:pPr lvl="1"/>
            <a:r>
              <a:rPr lang="en-US" dirty="0"/>
              <a:t>Viewing Web pages</a:t>
            </a:r>
          </a:p>
          <a:p>
            <a:pPr lvl="1"/>
            <a:r>
              <a:rPr lang="en-US" dirty="0"/>
              <a:t>Exchanging e-mail</a:t>
            </a:r>
          </a:p>
          <a:p>
            <a:pPr lvl="1"/>
            <a:r>
              <a:rPr lang="en-US" dirty="0"/>
              <a:t>Burning DVDs</a:t>
            </a:r>
          </a:p>
          <a:p>
            <a:pPr lvl="1"/>
            <a:r>
              <a:rPr lang="en-US" dirty="0"/>
              <a:t>Designing homes</a:t>
            </a:r>
          </a:p>
          <a:p>
            <a:pPr lvl="1"/>
            <a:r>
              <a:rPr lang="en-US" dirty="0"/>
              <a:t>Playing games, watching videos, listening to music</a:t>
            </a:r>
          </a:p>
          <a:p>
            <a:pPr lvl="1"/>
            <a:r>
              <a:rPr lang="en-US" dirty="0"/>
              <a:t>Writing computer programs and creating Web pages</a:t>
            </a:r>
          </a:p>
          <a:p>
            <a:pPr lvl="1"/>
            <a:endParaRPr lang="en-US" dirty="0"/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64FAB7-E118-4BA4-B80D-67A64A747F51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Application Software</a:t>
            </a:r>
          </a:p>
        </p:txBody>
      </p:sp>
      <p:pic>
        <p:nvPicPr>
          <p:cNvPr id="7" name="Picture 5" descr="Figure 1-11: Examples of application software (apps)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/>
          <a:stretch/>
        </p:blipFill>
        <p:spPr bwMode="auto">
          <a:xfrm>
            <a:off x="7260087" y="5205450"/>
            <a:ext cx="1704401" cy="95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11 shows examples of application software (apps)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73" y="1628800"/>
            <a:ext cx="5023815" cy="4572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70C209-EA03-48F9-820C-108C5D54F1B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46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Users and Professionals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/>
          </a:bodyPr>
          <a:lstStyle/>
          <a:p>
            <a:r>
              <a:rPr lang="en-US" dirty="0"/>
              <a:t>Computer users (end users) use a computer to perform tasks or to obtain information</a:t>
            </a:r>
          </a:p>
          <a:p>
            <a:r>
              <a:rPr lang="en-US" dirty="0"/>
              <a:t>Computer professionals include:</a:t>
            </a:r>
          </a:p>
          <a:p>
            <a:pPr lvl="1"/>
            <a:r>
              <a:rPr lang="en-US" dirty="0"/>
              <a:t>Programmers</a:t>
            </a:r>
          </a:p>
          <a:p>
            <a:pPr lvl="2"/>
            <a:r>
              <a:rPr lang="en-US" dirty="0"/>
              <a:t>Write programs that computers use</a:t>
            </a:r>
          </a:p>
          <a:p>
            <a:pPr lvl="1"/>
            <a:r>
              <a:rPr lang="en-US" dirty="0"/>
              <a:t>Systems analysts</a:t>
            </a:r>
          </a:p>
          <a:p>
            <a:pPr lvl="2"/>
            <a:r>
              <a:rPr lang="en-US" dirty="0"/>
              <a:t>Design computer systems</a:t>
            </a:r>
          </a:p>
          <a:p>
            <a:pPr lvl="1"/>
            <a:r>
              <a:rPr lang="en-US" dirty="0"/>
              <a:t>Computer operations personnel</a:t>
            </a:r>
          </a:p>
          <a:p>
            <a:pPr lvl="2"/>
            <a:r>
              <a:rPr lang="en-US" dirty="0"/>
              <a:t>Manage day-to-day computer operations</a:t>
            </a:r>
          </a:p>
          <a:p>
            <a:pPr lvl="1"/>
            <a:r>
              <a:rPr lang="en-US" dirty="0"/>
              <a:t>Security specialists</a:t>
            </a:r>
          </a:p>
          <a:p>
            <a:pPr lvl="2"/>
            <a:r>
              <a:rPr lang="en-US" dirty="0"/>
              <a:t>Secure computers and networks against hackers</a:t>
            </a:r>
          </a:p>
          <a:p>
            <a:endParaRPr lang="en-US" dirty="0"/>
          </a:p>
        </p:txBody>
      </p:sp>
      <p:sp>
        <p:nvSpPr>
          <p:cNvPr id="4505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6198B5-AF92-421D-8BFB-4B0A65007B4C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Quiz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716052"/>
            <a:ext cx="8064896" cy="46053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1. Which of the following was </a:t>
            </a:r>
            <a:r>
              <a:rPr lang="en-US" i="1" dirty="0"/>
              <a:t>not</a:t>
            </a:r>
            <a:r>
              <a:rPr lang="en-US" dirty="0"/>
              <a:t> a first generation computer? </a:t>
            </a:r>
            <a:endParaRPr lang="en-US" sz="1800" dirty="0"/>
          </a:p>
          <a:p>
            <a:pPr lvl="1">
              <a:buFontTx/>
              <a:buNone/>
            </a:pPr>
            <a:r>
              <a:rPr lang="en-US" dirty="0"/>
              <a:t>a. IBM PC</a:t>
            </a:r>
            <a:endParaRPr lang="en-US" sz="1800" dirty="0"/>
          </a:p>
          <a:p>
            <a:pPr lvl="1">
              <a:buFontTx/>
              <a:buNone/>
            </a:pPr>
            <a:r>
              <a:rPr lang="en-US" dirty="0"/>
              <a:t>b. UNIVAC</a:t>
            </a:r>
            <a:endParaRPr lang="en-US" sz="1800" dirty="0"/>
          </a:p>
          <a:p>
            <a:pPr lvl="1">
              <a:buFontTx/>
              <a:buNone/>
            </a:pPr>
            <a:r>
              <a:rPr lang="en-US" dirty="0"/>
              <a:t>c. ENIAC</a:t>
            </a:r>
            <a:endParaRPr lang="en-US" sz="1800" dirty="0"/>
          </a:p>
          <a:p>
            <a:pPr>
              <a:buFontTx/>
              <a:buNone/>
            </a:pPr>
            <a:r>
              <a:rPr lang="en-US" dirty="0"/>
              <a:t>2. True or False: Microsoft Windows is an example of an operating system. </a:t>
            </a:r>
          </a:p>
          <a:p>
            <a:pPr>
              <a:buFontTx/>
              <a:buNone/>
            </a:pPr>
            <a:r>
              <a:rPr lang="en-US" dirty="0"/>
              <a:t>3. Speakers are an example of a(n) _____________ device. </a:t>
            </a:r>
          </a:p>
          <a:p>
            <a:pPr>
              <a:buFontTx/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012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Quiz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520788"/>
            <a:ext cx="7859216" cy="46053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i="1" dirty="0"/>
          </a:p>
          <a:p>
            <a:pPr>
              <a:buFontTx/>
              <a:buNone/>
            </a:pPr>
            <a:r>
              <a:rPr lang="en-US" i="1" dirty="0"/>
              <a:t>Answers: </a:t>
            </a:r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a</a:t>
            </a:r>
            <a:r>
              <a:rPr lang="en-US" i="1" dirty="0"/>
              <a:t>; </a:t>
            </a:r>
            <a:endParaRPr lang="en-US" i="1" dirty="0" smtClean="0"/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True</a:t>
            </a:r>
            <a:r>
              <a:rPr lang="en-US" i="1" dirty="0"/>
              <a:t>; </a:t>
            </a:r>
            <a:endParaRPr lang="en-US" i="1" dirty="0" smtClean="0"/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output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30194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To Fit Every Need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Six basic categories of computers:</a:t>
            </a:r>
          </a:p>
          <a:p>
            <a:pPr lvl="1"/>
            <a:r>
              <a:rPr lang="en-US" dirty="0"/>
              <a:t>Embedded computers</a:t>
            </a:r>
          </a:p>
          <a:p>
            <a:pPr lvl="1"/>
            <a:r>
              <a:rPr lang="en-US" dirty="0"/>
              <a:t>Mobile devices</a:t>
            </a:r>
          </a:p>
          <a:p>
            <a:pPr lvl="1"/>
            <a:r>
              <a:rPr lang="en-US" dirty="0"/>
              <a:t>Personal computers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Mainframe computers</a:t>
            </a:r>
          </a:p>
          <a:p>
            <a:pPr lvl="1"/>
            <a:r>
              <a:rPr lang="en-US" dirty="0"/>
              <a:t>Supercomputers</a:t>
            </a:r>
          </a:p>
          <a:p>
            <a:endParaRPr lang="en-US" dirty="0"/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6ACA49-B565-4377-A371-4315F252B856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457200" y="1520787"/>
            <a:ext cx="8229600" cy="5200687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sz="2600" b="1" dirty="0">
                <a:solidFill>
                  <a:srgbClr val="0070C0"/>
                </a:solidFill>
              </a:rPr>
              <a:t>mbedded computer </a:t>
            </a:r>
            <a:r>
              <a:rPr lang="en-US" sz="2600" dirty="0"/>
              <a:t>is designed to perform specific tasks or functions for the product in which it is embedded</a:t>
            </a:r>
          </a:p>
          <a:p>
            <a:pPr lvl="1"/>
            <a:r>
              <a:rPr lang="en-US" sz="2600" dirty="0"/>
              <a:t>Household appliances</a:t>
            </a:r>
          </a:p>
          <a:p>
            <a:pPr lvl="1"/>
            <a:r>
              <a:rPr lang="en-US" sz="2600" dirty="0"/>
              <a:t>Thermostats</a:t>
            </a:r>
          </a:p>
          <a:p>
            <a:pPr lvl="1"/>
            <a:r>
              <a:rPr lang="en-US" sz="2600" dirty="0"/>
              <a:t>Sewing machines</a:t>
            </a:r>
          </a:p>
          <a:p>
            <a:pPr lvl="1"/>
            <a:r>
              <a:rPr lang="en-US" sz="2600" dirty="0"/>
              <a:t>Treadmills</a:t>
            </a:r>
          </a:p>
          <a:p>
            <a:pPr lvl="1"/>
            <a:r>
              <a:rPr lang="en-US" sz="2600" dirty="0"/>
              <a:t>Answering machines</a:t>
            </a:r>
          </a:p>
          <a:p>
            <a:pPr lvl="1"/>
            <a:r>
              <a:rPr lang="en-US" sz="2600" dirty="0"/>
              <a:t>Cars</a:t>
            </a:r>
          </a:p>
          <a:p>
            <a:pPr lvl="1"/>
            <a:r>
              <a:rPr lang="en-US" sz="2600" dirty="0"/>
              <a:t>Self-driving cars</a:t>
            </a:r>
          </a:p>
        </p:txBody>
      </p:sp>
      <p:pic>
        <p:nvPicPr>
          <p:cNvPr id="11268" name="Picture 4" descr="Figure 1-12: Google’s self-driving car prototyp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688" y="5180206"/>
            <a:ext cx="1538438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igure 1-12 shows Google’s self-driving car prototype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15" y="2780928"/>
            <a:ext cx="2875935" cy="2286000"/>
          </a:xfrm>
          <a:prstGeom prst="rect">
            <a:avLst/>
          </a:prstGeom>
        </p:spPr>
      </p:pic>
      <p:sp>
        <p:nvSpPr>
          <p:cNvPr id="4710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A5618-CCCB-447C-86C6-F9FDC5093AC9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86054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mobile device </a:t>
            </a:r>
            <a:r>
              <a:rPr lang="en-US" dirty="0"/>
              <a:t>is a very small device with some type of built-in computing  or Internet capability</a:t>
            </a:r>
          </a:p>
          <a:p>
            <a:pPr lvl="1"/>
            <a:r>
              <a:rPr lang="en-US" dirty="0"/>
              <a:t>Typically has a small screen </a:t>
            </a:r>
            <a:br>
              <a:rPr lang="en-US" dirty="0"/>
            </a:br>
            <a:r>
              <a:rPr lang="en-US" dirty="0"/>
              <a:t>and keyboard</a:t>
            </a:r>
          </a:p>
          <a:p>
            <a:pPr lvl="1"/>
            <a:r>
              <a:rPr lang="en-US" dirty="0"/>
              <a:t>Many use voice or touch input</a:t>
            </a:r>
          </a:p>
          <a:p>
            <a:pPr lvl="1"/>
            <a:r>
              <a:rPr lang="en-US" dirty="0"/>
              <a:t>Can perform Internet searches, </a:t>
            </a:r>
            <a:br>
              <a:rPr lang="en-US" dirty="0"/>
            </a:br>
            <a:r>
              <a:rPr lang="en-US" dirty="0"/>
              <a:t>pay for products, and view </a:t>
            </a:r>
            <a:br>
              <a:rPr lang="en-US" dirty="0"/>
            </a:br>
            <a:r>
              <a:rPr lang="en-US" dirty="0"/>
              <a:t>documents</a:t>
            </a:r>
          </a:p>
          <a:p>
            <a:pPr lvl="1"/>
            <a:r>
              <a:rPr lang="en-US" dirty="0"/>
              <a:t>Include </a:t>
            </a:r>
            <a:r>
              <a:rPr lang="en-US" b="1" dirty="0">
                <a:solidFill>
                  <a:srgbClr val="0070C0"/>
                </a:solidFill>
              </a:rPr>
              <a:t>smartphones</a:t>
            </a:r>
            <a:r>
              <a:rPr lang="en-US" dirty="0"/>
              <a:t>, handheld </a:t>
            </a:r>
            <a:br>
              <a:rPr lang="en-US" dirty="0"/>
            </a:br>
            <a:r>
              <a:rPr lang="en-US" dirty="0"/>
              <a:t>gaming devices, </a:t>
            </a:r>
            <a:r>
              <a:rPr lang="en-US" b="1" dirty="0">
                <a:solidFill>
                  <a:srgbClr val="0070C0"/>
                </a:solidFill>
              </a:rPr>
              <a:t>tablets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smart watches</a:t>
            </a:r>
          </a:p>
          <a:p>
            <a:endParaRPr lang="en-US" dirty="0"/>
          </a:p>
        </p:txBody>
      </p:sp>
      <p:pic>
        <p:nvPicPr>
          <p:cNvPr id="3074" name="Picture 2" descr="Figure 1-13: Mobile devic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452120"/>
            <a:ext cx="16097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igure 1-13 shows examples of mobile device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25" y="2564904"/>
            <a:ext cx="3303255" cy="2743200"/>
          </a:xfrm>
          <a:prstGeom prst="rect">
            <a:avLst/>
          </a:prstGeom>
        </p:spPr>
      </p:pic>
      <p:sp>
        <p:nvSpPr>
          <p:cNvPr id="481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9B15B8-FCEC-4FBA-90C9-977D8400456B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690864" cy="46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Apple Watch</a:t>
            </a:r>
          </a:p>
          <a:p>
            <a:r>
              <a:rPr lang="en-US" dirty="0"/>
              <a:t>Designed to work in conjunction with an iPhone for much of its functionality</a:t>
            </a:r>
          </a:p>
          <a:p>
            <a:r>
              <a:rPr lang="en-US" dirty="0"/>
              <a:t>Launch apps and select options via touch</a:t>
            </a:r>
          </a:p>
          <a:p>
            <a:r>
              <a:rPr lang="en-US" dirty="0"/>
              <a:t>Also supports voice input</a:t>
            </a:r>
          </a:p>
          <a:p>
            <a:r>
              <a:rPr lang="en-US" dirty="0"/>
              <a:t>Apple Pay enables you to make payments via a store’s contactless payment terminal</a:t>
            </a:r>
          </a:p>
        </p:txBody>
      </p:sp>
      <p:pic>
        <p:nvPicPr>
          <p:cNvPr id="2" name="Picture 1" descr="A picture of an Apple Watch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00808"/>
            <a:ext cx="3410862" cy="3726792"/>
          </a:xfrm>
          <a:prstGeom prst="rect">
            <a:avLst/>
          </a:prstGeom>
        </p:spPr>
      </p:pic>
      <p:sp>
        <p:nvSpPr>
          <p:cNvPr id="7065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1543A-C727-4548-B56D-5A042A5CDA6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573325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Apple Watch</a:t>
            </a:r>
          </a:p>
        </p:txBody>
      </p:sp>
    </p:spTree>
    <p:extLst>
      <p:ext uri="{BB962C8B-B14F-4D97-AF65-F5344CB8AC3E}">
        <p14:creationId xmlns:p14="http://schemas.microsoft.com/office/powerpoint/2010/main" val="202969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chapter covers:</a:t>
            </a:r>
          </a:p>
          <a:p>
            <a:pPr lvl="1"/>
            <a:r>
              <a:rPr lang="en-US" dirty="0"/>
              <a:t>What computers are, how they work, and how they are used</a:t>
            </a:r>
          </a:p>
          <a:p>
            <a:pPr lvl="1"/>
            <a:r>
              <a:rPr lang="en-US" dirty="0"/>
              <a:t>Computer terminology</a:t>
            </a:r>
          </a:p>
          <a:p>
            <a:pPr lvl="1"/>
            <a:r>
              <a:rPr lang="en-US" dirty="0"/>
              <a:t>An overview of the history of computers</a:t>
            </a:r>
          </a:p>
          <a:p>
            <a:pPr lvl="1"/>
            <a:r>
              <a:rPr lang="en-US" dirty="0"/>
              <a:t>The basic types of computers in use today</a:t>
            </a:r>
          </a:p>
          <a:p>
            <a:pPr lvl="1"/>
            <a:r>
              <a:rPr lang="en-US" dirty="0"/>
              <a:t>How to access resources on the Internet</a:t>
            </a:r>
          </a:p>
          <a:p>
            <a:pPr lvl="1"/>
            <a:r>
              <a:rPr lang="en-US" dirty="0"/>
              <a:t>The societal impact of computers</a:t>
            </a: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1613" y="63452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fld id="{638CB81F-A7CC-4A21-9C53-1EBBBCF8AFFB}" type="slidenum">
              <a:rPr lang="en-US" sz="1200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pPr algn="r">
                <a:defRPr/>
              </a:pPr>
              <a:t>4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Industry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906888" cy="5076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Smartphone Driver Licenses</a:t>
            </a:r>
          </a:p>
          <a:p>
            <a:r>
              <a:rPr lang="en-US" dirty="0"/>
              <a:t>Several states are currently testing, and likely implementing, digital driver licenses (DDLs)</a:t>
            </a:r>
          </a:p>
          <a:p>
            <a:r>
              <a:rPr lang="en-US" dirty="0"/>
              <a:t>DDLs resemble your paper driver license, and contain the same information</a:t>
            </a:r>
          </a:p>
          <a:p>
            <a:r>
              <a:rPr lang="en-US" dirty="0"/>
              <a:t>DDLs are mobile apps that can contain additional features</a:t>
            </a:r>
          </a:p>
          <a:p>
            <a:r>
              <a:rPr lang="en-US" dirty="0"/>
              <a:t>Some issues need to be resolved before widespread use</a:t>
            </a:r>
          </a:p>
        </p:txBody>
      </p:sp>
      <p:pic>
        <p:nvPicPr>
          <p:cNvPr id="3" name="Picture 2" descr="A picture of a digital driver license (DLL) displayed on a smartphone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90" y="1605272"/>
            <a:ext cx="2636795" cy="44160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A05C8E-480E-45A1-A2D6-3728A769FE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602128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 smartphone driver license.</a:t>
            </a:r>
          </a:p>
        </p:txBody>
      </p:sp>
    </p:spTree>
    <p:extLst>
      <p:ext uri="{BB962C8B-B14F-4D97-AF65-F5344CB8AC3E}">
        <p14:creationId xmlns:p14="http://schemas.microsoft.com/office/powerpoint/2010/main" val="49957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Computers (PCs)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dirty="0"/>
              <a:t>A </a:t>
            </a:r>
            <a:r>
              <a:rPr lang="es-EC" b="1" dirty="0">
                <a:solidFill>
                  <a:srgbClr val="0070C0"/>
                </a:solidFill>
              </a:rPr>
              <a:t>personal computer (PC) </a:t>
            </a:r>
            <a:r>
              <a:rPr lang="es-EC" dirty="0"/>
              <a:t>is a small computer designed to be used by one person at a time</a:t>
            </a:r>
          </a:p>
          <a:p>
            <a:pPr lvl="1"/>
            <a:r>
              <a:rPr lang="en-US" dirty="0"/>
              <a:t>Originally called a </a:t>
            </a:r>
            <a:r>
              <a:rPr lang="en-US" b="1" dirty="0">
                <a:solidFill>
                  <a:srgbClr val="0070C0"/>
                </a:solidFill>
              </a:rPr>
              <a:t>microcomputer</a:t>
            </a:r>
          </a:p>
          <a:p>
            <a:pPr lvl="1"/>
            <a:r>
              <a:rPr lang="en-US" dirty="0"/>
              <a:t>Available in different sizes and shapes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Desktop computers</a:t>
            </a:r>
          </a:p>
          <a:p>
            <a:pPr lvl="1"/>
            <a:r>
              <a:rPr lang="en-US" dirty="0"/>
              <a:t>Sit on or next to a desk</a:t>
            </a:r>
          </a:p>
          <a:p>
            <a:pPr lvl="1"/>
            <a:r>
              <a:rPr lang="en-US" dirty="0"/>
              <a:t>Tower case, desktop case, </a:t>
            </a:r>
            <a:br>
              <a:rPr lang="en-US" dirty="0"/>
            </a:br>
            <a:r>
              <a:rPr lang="en-US" dirty="0"/>
              <a:t>or all-in-one</a:t>
            </a:r>
          </a:p>
          <a:p>
            <a:pPr lvl="1"/>
            <a:r>
              <a:rPr lang="en-US" dirty="0"/>
              <a:t>PC or Macintosh</a:t>
            </a:r>
          </a:p>
          <a:p>
            <a:pPr lvl="1"/>
            <a:r>
              <a:rPr lang="en-US" dirty="0"/>
              <a:t>Not portable</a:t>
            </a:r>
          </a:p>
        </p:txBody>
      </p:sp>
      <p:pic>
        <p:nvPicPr>
          <p:cNvPr id="2" name="Picture 1" descr="Figure 1-14 shows examples of desktop computer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72" y="3457974"/>
            <a:ext cx="4352544" cy="2004583"/>
          </a:xfrm>
          <a:prstGeom prst="rect">
            <a:avLst/>
          </a:prstGeom>
        </p:spPr>
      </p:pic>
      <p:pic>
        <p:nvPicPr>
          <p:cNvPr id="4098" name="Picture 2" descr="Figure 1-14: Desktop compute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69" y="5655146"/>
            <a:ext cx="1628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31AE11-5CDC-4E61-87F2-C7E6FFABD05B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7656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portable computer </a:t>
            </a:r>
            <a:r>
              <a:rPr lang="en-US" dirty="0"/>
              <a:t>is designed to be carried around easily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Notebook (laptop) computers</a:t>
            </a:r>
          </a:p>
          <a:p>
            <a:pPr lvl="2"/>
            <a:r>
              <a:rPr lang="en-US" dirty="0"/>
              <a:t>Typically use a clamshell 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Tablet computers</a:t>
            </a:r>
          </a:p>
          <a:p>
            <a:pPr lvl="2"/>
            <a:r>
              <a:rPr lang="en-US" dirty="0"/>
              <a:t>Usually use a digital pen/stylus or touch screen</a:t>
            </a:r>
          </a:p>
          <a:p>
            <a:pPr lvl="2"/>
            <a:r>
              <a:rPr lang="en-US" dirty="0"/>
              <a:t>No physical keyboard; on-screen or attached keyboard 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Hybrid notebook-tablet computers</a:t>
            </a:r>
          </a:p>
          <a:p>
            <a:pPr lvl="2"/>
            <a:r>
              <a:rPr lang="en-US" dirty="0"/>
              <a:t>Can function as either a notebook or a tablet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Netbooks</a:t>
            </a:r>
          </a:p>
          <a:p>
            <a:pPr lvl="2"/>
            <a:r>
              <a:rPr lang="en-US" dirty="0"/>
              <a:t>Smaller; designed for accessing Internet resources</a:t>
            </a: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791E17-7EC2-47D9-8D0D-36979D7E54B6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Portable Computers</a:t>
            </a:r>
          </a:p>
        </p:txBody>
      </p:sp>
      <p:pic>
        <p:nvPicPr>
          <p:cNvPr id="14340" name="Picture 4" descr="Figure 1-15: Portable comput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01208"/>
            <a:ext cx="1963554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15 shows types of portable computer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3006245"/>
            <a:ext cx="8366760" cy="200693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50AECC-4894-44A9-BCB4-E5E039FA6C64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 Client and Internet Appliances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86054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thin client </a:t>
            </a:r>
            <a:r>
              <a:rPr lang="en-US" dirty="0"/>
              <a:t>is designed to utilize a network for much of its processing  </a:t>
            </a:r>
          </a:p>
          <a:p>
            <a:pPr lvl="1"/>
            <a:r>
              <a:rPr lang="en-US" dirty="0"/>
              <a:t>Advantages include lower cost, increased security, and easier maintenance</a:t>
            </a:r>
          </a:p>
          <a:p>
            <a:pPr lvl="1"/>
            <a:r>
              <a:rPr lang="en-US" dirty="0"/>
              <a:t>Disadvantages include limited or no local storage and the inability to function if the network is down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Internet appliance </a:t>
            </a:r>
            <a:r>
              <a:rPr lang="en-US" dirty="0"/>
              <a:t>is an ordinary device that can be used for accessing the Internet  </a:t>
            </a:r>
          </a:p>
          <a:p>
            <a:pPr lvl="1"/>
            <a:r>
              <a:rPr lang="en-US" dirty="0"/>
              <a:t>Some use apps to deliver news, sports scores, weather, music, and other Web-based information</a:t>
            </a:r>
          </a:p>
          <a:p>
            <a:pPr lvl="1"/>
            <a:r>
              <a:rPr lang="en-US" dirty="0"/>
              <a:t>Include smart TVs, refrigerators, and other appliances</a:t>
            </a:r>
          </a:p>
        </p:txBody>
      </p:sp>
      <p:sp>
        <p:nvSpPr>
          <p:cNvPr id="532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A05C8E-480E-45A1-A2D6-3728A769FEE2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server</a:t>
            </a:r>
            <a:r>
              <a:rPr lang="en-US" dirty="0"/>
              <a:t> is a midrange computer used to host programs </a:t>
            </a:r>
            <a:br>
              <a:rPr lang="en-US" dirty="0"/>
            </a:br>
            <a:r>
              <a:rPr lang="en-US" dirty="0"/>
              <a:t>and data for a small network</a:t>
            </a:r>
          </a:p>
          <a:p>
            <a:pPr lvl="1"/>
            <a:r>
              <a:rPr lang="en-US" dirty="0"/>
              <a:t>Users connect via a network with a </a:t>
            </a:r>
            <a:br>
              <a:rPr lang="en-US" dirty="0"/>
            </a:br>
            <a:r>
              <a:rPr lang="en-US" dirty="0"/>
              <a:t>computer, thin client, or dumb terminal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Virtualization</a:t>
            </a:r>
            <a:r>
              <a:rPr lang="en-US" dirty="0"/>
              <a:t> refers to creating virtual </a:t>
            </a:r>
            <a:br>
              <a:rPr lang="en-US" dirty="0"/>
            </a:br>
            <a:r>
              <a:rPr lang="en-US" dirty="0"/>
              <a:t>rather than actual server </a:t>
            </a:r>
            <a:br>
              <a:rPr lang="en-US" dirty="0"/>
            </a:br>
            <a:r>
              <a:rPr lang="en-US" dirty="0"/>
              <a:t>environments </a:t>
            </a:r>
          </a:p>
          <a:p>
            <a:pPr lvl="2"/>
            <a:r>
              <a:rPr lang="en-US" dirty="0"/>
              <a:t>Used to share a server </a:t>
            </a:r>
            <a:br>
              <a:rPr lang="en-US" dirty="0"/>
            </a:br>
            <a:r>
              <a:rPr lang="en-US" dirty="0"/>
              <a:t>for increased efficiency</a:t>
            </a:r>
          </a:p>
          <a:p>
            <a:pPr lvl="2"/>
            <a:r>
              <a:rPr lang="en-US" dirty="0"/>
              <a:t>Desktop virtualization delivers</a:t>
            </a:r>
            <a:br>
              <a:rPr lang="en-US" dirty="0"/>
            </a:br>
            <a:r>
              <a:rPr lang="en-US" dirty="0"/>
              <a:t>a user’s desktop to his or her</a:t>
            </a:r>
            <a:br>
              <a:rPr lang="en-US" dirty="0"/>
            </a:br>
            <a:r>
              <a:rPr lang="en-US" dirty="0"/>
              <a:t>current device</a:t>
            </a:r>
          </a:p>
          <a:p>
            <a:endParaRPr lang="en-US" dirty="0"/>
          </a:p>
        </p:txBody>
      </p:sp>
      <p:pic>
        <p:nvPicPr>
          <p:cNvPr id="16387" name="Picture 3" descr="Figure 1-17: Servers. Are used to host data and programs, such as for a school computer lab or medical office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32856"/>
            <a:ext cx="149821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s shown in figure 1-17, servers are used to host data and programs, such as for a school computer lab or medical office network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607528"/>
            <a:ext cx="3168587" cy="2743200"/>
          </a:xfrm>
          <a:prstGeom prst="rect">
            <a:avLst/>
          </a:prstGeom>
        </p:spPr>
      </p:pic>
      <p:sp>
        <p:nvSpPr>
          <p:cNvPr id="5529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A5AB8E-CF36-4AB0-A6D5-E992956A2B71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Computers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mainframe computer </a:t>
            </a:r>
            <a:r>
              <a:rPr lang="en-US" dirty="0"/>
              <a:t>is a powerful computer used by many large organizations to manage large amounts of centralized data</a:t>
            </a:r>
          </a:p>
          <a:p>
            <a:pPr lvl="1"/>
            <a:r>
              <a:rPr lang="en-US" dirty="0"/>
              <a:t>Often used in hospitals, universities, large businesses, banks, government offices, etc.</a:t>
            </a:r>
          </a:p>
          <a:p>
            <a:pPr lvl="1"/>
            <a:r>
              <a:rPr lang="en-US" dirty="0"/>
              <a:t>Located in climate-controlled data centers and connected to the rest of the company computers via a network</a:t>
            </a:r>
          </a:p>
          <a:p>
            <a:pPr lvl="1"/>
            <a:r>
              <a:rPr lang="en-US" dirty="0"/>
              <a:t>Runs programs to meet the needs of a wide variety of users, as well as large processing tasks during off hours</a:t>
            </a:r>
          </a:p>
          <a:p>
            <a:pPr lvl="1"/>
            <a:r>
              <a:rPr lang="en-US" dirty="0"/>
              <a:t>Often uses virtualization; used for new and emerging needs such as processing data from smart meters and running social networks</a:t>
            </a:r>
          </a:p>
          <a:p>
            <a:pPr lvl="1"/>
            <a:r>
              <a:rPr lang="en-US" dirty="0"/>
              <a:t>Also called high-end servers or enterprise-class servers</a:t>
            </a:r>
          </a:p>
          <a:p>
            <a:pPr lvl="1"/>
            <a:endParaRPr lang="en-US" dirty="0"/>
          </a:p>
        </p:txBody>
      </p:sp>
      <p:sp>
        <p:nvSpPr>
          <p:cNvPr id="563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213689-6F55-49B1-8544-2EC046039D4A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Example of a Mainframe Computer</a:t>
            </a:r>
          </a:p>
        </p:txBody>
      </p:sp>
      <p:pic>
        <p:nvPicPr>
          <p:cNvPr id="17411" name="Picture 3" descr="Figure 1-18: Mainframes perform large processing task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3428999"/>
            <a:ext cx="2139696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n Figure 1-18 shows a man in the foreground holding a smart phone and IBM mainframes in the background performing large processing task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53912"/>
            <a:ext cx="3352202" cy="40233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79CB28-83D9-4795-AB03-BC791067E18A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Supercomputers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supercomputer</a:t>
            </a:r>
            <a:r>
              <a:rPr lang="en-US" dirty="0"/>
              <a:t> is the fastest, most expensive, most powerful type of computer</a:t>
            </a:r>
          </a:p>
          <a:p>
            <a:pPr lvl="1"/>
            <a:r>
              <a:rPr lang="en-US" dirty="0"/>
              <a:t>Generally run one program at a time, as fast as possible</a:t>
            </a:r>
          </a:p>
          <a:p>
            <a:pPr lvl="1"/>
            <a:r>
              <a:rPr lang="en-US" dirty="0"/>
              <a:t>New applications include hosting extremely complex Web sites and three-dimensional applications</a:t>
            </a:r>
          </a:p>
          <a:p>
            <a:pPr lvl="1"/>
            <a:r>
              <a:rPr lang="en-US" dirty="0"/>
              <a:t>Can cost several million dollars each</a:t>
            </a:r>
          </a:p>
          <a:p>
            <a:pPr lvl="1"/>
            <a:r>
              <a:rPr lang="en-US" dirty="0"/>
              <a:t>Tend to be very large and contain a large number of processors </a:t>
            </a:r>
          </a:p>
          <a:p>
            <a:pPr lvl="1"/>
            <a:r>
              <a:rPr lang="en-US" dirty="0"/>
              <a:t>Example: Titan is one of the fastest computers in the world</a:t>
            </a:r>
          </a:p>
          <a:p>
            <a:pPr lvl="2"/>
            <a:r>
              <a:rPr lang="en-US" dirty="0"/>
              <a:t>Contains more than 300,000 processors</a:t>
            </a:r>
          </a:p>
          <a:p>
            <a:pPr lvl="2"/>
            <a:r>
              <a:rPr lang="en-US" dirty="0"/>
              <a:t>Peak speed is 27,000 calculations per second</a:t>
            </a:r>
          </a:p>
          <a:p>
            <a:endParaRPr lang="en-US" dirty="0"/>
          </a:p>
        </p:txBody>
      </p:sp>
      <p:sp>
        <p:nvSpPr>
          <p:cNvPr id="5837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601B-7D19-4530-97C3-39C4377CF7D5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Supercomputer</a:t>
            </a:r>
          </a:p>
        </p:txBody>
      </p:sp>
      <p:pic>
        <p:nvPicPr>
          <p:cNvPr id="18435" name="Picture 3" descr="Figure 1-19: Supercomputers have immense processing speed and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2" y="3373756"/>
            <a:ext cx="1587554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19 shows the Titan supercomputer. Supercomputers have immense processing speed and capabiliti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5" y="1864996"/>
            <a:ext cx="6890028" cy="41148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796E20-FAD5-46B5-A858-577A80F68ABE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Learn About Computers and Technology?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788532"/>
          </a:xfrm>
        </p:spPr>
        <p:txBody>
          <a:bodyPr>
            <a:normAutofit/>
          </a:bodyPr>
          <a:lstStyle/>
          <a:p>
            <a:r>
              <a:rPr lang="en-US" dirty="0"/>
              <a:t>Pervasive computing</a:t>
            </a:r>
          </a:p>
          <a:p>
            <a:pPr lvl="1"/>
            <a:r>
              <a:rPr lang="en-US" dirty="0"/>
              <a:t>Also known as ubiquitous computing</a:t>
            </a:r>
          </a:p>
          <a:p>
            <a:pPr lvl="1"/>
            <a:r>
              <a:rPr lang="en-US" dirty="0"/>
              <a:t>Computers are everywhere and have become an integral </a:t>
            </a:r>
            <a:br>
              <a:rPr lang="en-US" dirty="0"/>
            </a:br>
            <a:r>
              <a:rPr lang="en-US" dirty="0"/>
              <a:t>part of our lives</a:t>
            </a:r>
          </a:p>
          <a:p>
            <a:r>
              <a:rPr lang="en-US" dirty="0"/>
              <a:t>Before 1980</a:t>
            </a:r>
          </a:p>
          <a:p>
            <a:pPr lvl="1"/>
            <a:r>
              <a:rPr lang="en-US" dirty="0"/>
              <a:t>Computers were large and expensive</a:t>
            </a:r>
          </a:p>
          <a:p>
            <a:pPr lvl="1"/>
            <a:r>
              <a:rPr lang="en-US" dirty="0"/>
              <a:t>Very few people had access to them</a:t>
            </a:r>
          </a:p>
          <a:p>
            <a:pPr lvl="1"/>
            <a:r>
              <a:rPr lang="en-US" dirty="0"/>
              <a:t>Computers were mostly used for high-volume </a:t>
            </a:r>
            <a:br>
              <a:rPr lang="en-US" dirty="0"/>
            </a:br>
            <a:r>
              <a:rPr lang="en-US" dirty="0"/>
              <a:t>processing tasks</a:t>
            </a:r>
          </a:p>
          <a:p>
            <a:endParaRPr lang="en-US" dirty="0"/>
          </a:p>
        </p:txBody>
      </p:sp>
      <p:sp>
        <p:nvSpPr>
          <p:cNvPr id="1433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7F50C-F2BF-4D10-A136-BE0BAF48AB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97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Tx/>
              <a:buNone/>
            </a:pPr>
            <a:r>
              <a:rPr lang="en-US" dirty="0"/>
              <a:t>1. A tablet computer is an example of a(n) _____________. </a:t>
            </a:r>
          </a:p>
          <a:p>
            <a:pPr marL="857250" lvl="1" indent="-400050">
              <a:buFontTx/>
              <a:buNone/>
            </a:pPr>
            <a:r>
              <a:rPr lang="en-US" dirty="0"/>
              <a:t>a. desktop computer</a:t>
            </a:r>
          </a:p>
          <a:p>
            <a:pPr marL="857250" lvl="1" indent="-400050">
              <a:buFontTx/>
              <a:buNone/>
            </a:pPr>
            <a:r>
              <a:rPr lang="en-US" dirty="0"/>
              <a:t>b. portable computer</a:t>
            </a:r>
          </a:p>
          <a:p>
            <a:pPr marL="857250" lvl="1" indent="-400050">
              <a:buFontTx/>
              <a:buNone/>
            </a:pPr>
            <a:r>
              <a:rPr lang="en-US" dirty="0"/>
              <a:t>c. Internet appliance</a:t>
            </a:r>
          </a:p>
          <a:p>
            <a:pPr marL="457200" indent="-457200">
              <a:buFontTx/>
              <a:buNone/>
            </a:pPr>
            <a:r>
              <a:rPr lang="en-US" dirty="0"/>
              <a:t>2. True or False: The terms mainframe computer and supercomputer are interchangeable; both refer to the largest, most powerful computers. </a:t>
            </a:r>
          </a:p>
          <a:p>
            <a:pPr marL="457200" indent="-457200">
              <a:buFontTx/>
              <a:buNone/>
            </a:pPr>
            <a:r>
              <a:rPr lang="en-US" dirty="0"/>
              <a:t>3. A smartphone is an example of a(n) _____________.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8772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520788"/>
            <a:ext cx="7643192" cy="4605375"/>
          </a:xfrm>
        </p:spPr>
        <p:txBody>
          <a:bodyPr>
            <a:normAutofit/>
          </a:bodyPr>
          <a:lstStyle/>
          <a:p>
            <a:pPr marL="457200" indent="-457200">
              <a:buFontTx/>
              <a:buNone/>
            </a:pPr>
            <a:endParaRPr lang="en-US" i="1" dirty="0"/>
          </a:p>
          <a:p>
            <a:pPr marL="457200" indent="-457200">
              <a:buFontTx/>
              <a:buNone/>
            </a:pPr>
            <a:r>
              <a:rPr lang="en-US" i="1" dirty="0"/>
              <a:t>Answers: </a:t>
            </a:r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b</a:t>
            </a:r>
            <a:r>
              <a:rPr lang="en-US" i="1" dirty="0"/>
              <a:t>; 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2</a:t>
            </a:r>
            <a:r>
              <a:rPr lang="en-US" i="1" dirty="0"/>
              <a:t>) False; 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3</a:t>
            </a:r>
            <a:r>
              <a:rPr lang="en-US" i="1" dirty="0"/>
              <a:t>) mobile device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0005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Networks and the Internet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computer network </a:t>
            </a:r>
            <a:r>
              <a:rPr lang="en-US" dirty="0"/>
              <a:t>is a collection of hardware and other devices that are connected together</a:t>
            </a:r>
          </a:p>
          <a:p>
            <a:pPr lvl="1"/>
            <a:r>
              <a:rPr lang="en-US" dirty="0"/>
              <a:t>Users can share hardware, software, and data</a:t>
            </a:r>
          </a:p>
          <a:p>
            <a:pPr lvl="1"/>
            <a:r>
              <a:rPr lang="en-US" dirty="0"/>
              <a:t>Users  can communicate with each other</a:t>
            </a:r>
          </a:p>
          <a:p>
            <a:pPr lvl="1"/>
            <a:r>
              <a:rPr lang="en-US" dirty="0"/>
              <a:t>Users can share an Internet connection</a:t>
            </a:r>
          </a:p>
          <a:p>
            <a:pPr lvl="1"/>
            <a:r>
              <a:rPr lang="en-US" dirty="0"/>
              <a:t>Most computers and mobile devices today connect to a computer network</a:t>
            </a:r>
          </a:p>
          <a:p>
            <a:pPr lvl="1"/>
            <a:r>
              <a:rPr lang="en-US" dirty="0"/>
              <a:t>Examples include small and large business networks, school networks, home networks, public wireless networks, and mobile telephone networks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87BC56-3374-4107-90E2-3B88971D4EBA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Computer Network</a:t>
            </a:r>
          </a:p>
        </p:txBody>
      </p:sp>
      <p:pic>
        <p:nvPicPr>
          <p:cNvPr id="9" name="Picture 3" descr="Figure 1-20: Example of a computer network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2852936"/>
            <a:ext cx="14144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1-20 shows an example of a computer network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900851" cy="46634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6587B6-720B-4866-B978-7076757CC18A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Are the Internet and the </a:t>
            </a:r>
            <a:br>
              <a:rPr lang="en-US" dirty="0"/>
            </a:br>
            <a:r>
              <a:rPr lang="en-US" dirty="0"/>
              <a:t>World Wide Web?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435280" cy="50765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Internet</a:t>
            </a:r>
            <a:r>
              <a:rPr lang="en-US" dirty="0"/>
              <a:t> is the largest/most well-known computer network in the world</a:t>
            </a:r>
          </a:p>
          <a:p>
            <a:pPr lvl="1"/>
            <a:r>
              <a:rPr lang="en-US" dirty="0"/>
              <a:t>Individuals connect using an </a:t>
            </a:r>
            <a:r>
              <a:rPr lang="en-US" b="1" dirty="0">
                <a:solidFill>
                  <a:srgbClr val="0070C0"/>
                </a:solidFill>
              </a:rPr>
              <a:t>Internet service provider (ISP)</a:t>
            </a:r>
          </a:p>
          <a:p>
            <a:pPr lvl="1"/>
            <a:r>
              <a:rPr lang="en-US" dirty="0"/>
              <a:t>ISPs connect to regional networks, which connect to backbone networks, which connect to form the Internet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World Wide Web (Web)</a:t>
            </a:r>
            <a:r>
              <a:rPr lang="en-US" dirty="0"/>
              <a:t> is one resource (a vast collection of </a:t>
            </a:r>
            <a:r>
              <a:rPr lang="en-US" b="1" dirty="0">
                <a:solidFill>
                  <a:srgbClr val="0070C0"/>
                </a:solidFill>
              </a:rPr>
              <a:t>Web pages</a:t>
            </a:r>
            <a:r>
              <a:rPr lang="en-US" dirty="0"/>
              <a:t>)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available through the Internet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Web pages typically contain </a:t>
            </a:r>
            <a:r>
              <a:rPr lang="en-US" b="1" dirty="0">
                <a:solidFill>
                  <a:srgbClr val="0070C0"/>
                </a:solidFill>
              </a:rPr>
              <a:t>hyperlinks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Web sites </a:t>
            </a:r>
            <a:r>
              <a:rPr lang="en-US" dirty="0"/>
              <a:t>contain Web pages stored on </a:t>
            </a:r>
            <a:r>
              <a:rPr lang="en-US" b="1" dirty="0">
                <a:solidFill>
                  <a:srgbClr val="0070C0"/>
                </a:solidFill>
              </a:rPr>
              <a:t>Web servers</a:t>
            </a:r>
          </a:p>
          <a:p>
            <a:pPr lvl="1"/>
            <a:r>
              <a:rPr lang="en-US" dirty="0"/>
              <a:t>Web pages are viewed using a </a:t>
            </a:r>
            <a:r>
              <a:rPr lang="en-US" b="1" dirty="0">
                <a:solidFill>
                  <a:srgbClr val="0070C0"/>
                </a:solidFill>
              </a:rPr>
              <a:t>Web browser </a:t>
            </a:r>
            <a:r>
              <a:rPr lang="en-US" dirty="0"/>
              <a:t>(Edge, Internet Explorer (IE), Chrome, Safari, Firefox, Opera, etc.)</a:t>
            </a:r>
          </a:p>
          <a:p>
            <a:pPr lvl="1"/>
            <a:r>
              <a:rPr lang="en-US" dirty="0"/>
              <a:t>Web pages offer a wide variety of information and uses</a:t>
            </a:r>
          </a:p>
        </p:txBody>
      </p:sp>
      <p:sp>
        <p:nvSpPr>
          <p:cNvPr id="6349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C2AED-26A7-4D3E-A19A-09A9B1CCB69A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Common Web Activities</a:t>
            </a:r>
          </a:p>
        </p:txBody>
      </p:sp>
      <p:pic>
        <p:nvPicPr>
          <p:cNvPr id="5122" name="Picture 2" descr="Figure 1-21: Some common Web activ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128989"/>
            <a:ext cx="16668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21 displays some common Web activitie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97736"/>
            <a:ext cx="5616591" cy="46634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C2AED-26A7-4D3E-A19A-09A9B1CCB69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9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 Network or the Internet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76564"/>
          </a:xfrm>
        </p:spPr>
        <p:txBody>
          <a:bodyPr>
            <a:normAutofit/>
          </a:bodyPr>
          <a:lstStyle/>
          <a:p>
            <a:r>
              <a:rPr lang="en-US" dirty="0"/>
              <a:t>Need a network adapter to connect</a:t>
            </a:r>
          </a:p>
          <a:p>
            <a:r>
              <a:rPr lang="en-US" dirty="0"/>
              <a:t>Many networks require a username and password</a:t>
            </a:r>
          </a:p>
          <a:p>
            <a:r>
              <a:rPr lang="en-US" dirty="0"/>
              <a:t>Internet connections can be:</a:t>
            </a:r>
          </a:p>
          <a:p>
            <a:pPr lvl="1"/>
            <a:r>
              <a:rPr lang="en-US" dirty="0"/>
              <a:t>Direct (always-on) connections</a:t>
            </a:r>
          </a:p>
          <a:p>
            <a:pPr lvl="1"/>
            <a:r>
              <a:rPr lang="en-US" dirty="0"/>
              <a:t>Dial-up connections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Internet addresses </a:t>
            </a:r>
            <a:r>
              <a:rPr lang="en-US" dirty="0"/>
              <a:t>access resources on the Internet</a:t>
            </a:r>
          </a:p>
          <a:p>
            <a:pPr lvl="1"/>
            <a:r>
              <a:rPr lang="en-US" dirty="0"/>
              <a:t>The most common types of Internet addresses:</a:t>
            </a:r>
          </a:p>
          <a:p>
            <a:pPr lvl="2"/>
            <a:r>
              <a:rPr lang="en-US" dirty="0"/>
              <a:t>IP addresses and domain names (to identify computers)</a:t>
            </a:r>
          </a:p>
          <a:p>
            <a:pPr lvl="2"/>
            <a:r>
              <a:rPr lang="en-US" dirty="0"/>
              <a:t>Uniform Resource Locator (URL) identifies Web pages</a:t>
            </a:r>
          </a:p>
          <a:p>
            <a:pPr lvl="2"/>
            <a:r>
              <a:rPr lang="en-US" dirty="0"/>
              <a:t>E-mail addresses (username) identifies person)</a:t>
            </a:r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4078E-FE28-4F39-AC1F-F25E657723F4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 and Domain Names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690864" cy="471652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IP (Internet Protocol) address</a:t>
            </a:r>
            <a:r>
              <a:rPr lang="en-US" dirty="0"/>
              <a:t> is a numeric address that identifies computers (such as 134.170.185.46)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domain name </a:t>
            </a:r>
            <a:r>
              <a:rPr lang="en-US" dirty="0"/>
              <a:t>is a name (such as microsoft.com) that corresponds to an IP address </a:t>
            </a:r>
          </a:p>
          <a:p>
            <a:pPr lvl="1"/>
            <a:r>
              <a:rPr lang="en-US" dirty="0"/>
              <a:t>The top-level domain (TLD) is the far right part of the name and identifies the type of the organization </a:t>
            </a:r>
            <a:br>
              <a:rPr lang="en-US" dirty="0"/>
            </a:br>
            <a:r>
              <a:rPr lang="en-US" dirty="0"/>
              <a:t>or its location </a:t>
            </a:r>
          </a:p>
          <a:p>
            <a:endParaRPr lang="en-US" dirty="0"/>
          </a:p>
        </p:txBody>
      </p:sp>
      <p:pic>
        <p:nvPicPr>
          <p:cNvPr id="67590" name="Picture 2" descr="Figure 1-22: Sample top-level domains (TLDs)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671" y="5619204"/>
            <a:ext cx="136842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1-22 lists sample top-level domains (TLDs)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35348"/>
            <a:ext cx="3345447" cy="4572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7DCD8-C6C5-441D-8754-6CE50C9F85B0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Uniform Resource Locators (URLs)</a:t>
            </a:r>
          </a:p>
        </p:txBody>
      </p:sp>
      <p:sp>
        <p:nvSpPr>
          <p:cNvPr id="68612" name="Content Placeholder 6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78853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Uniform Resource Locator (URL) </a:t>
            </a:r>
            <a:r>
              <a:rPr lang="en-US" dirty="0"/>
              <a:t>uniquely identifies a Web page</a:t>
            </a:r>
          </a:p>
          <a:p>
            <a:pPr lvl="1"/>
            <a:r>
              <a:rPr lang="en-US" dirty="0"/>
              <a:t>It indicates:</a:t>
            </a:r>
          </a:p>
          <a:p>
            <a:pPr lvl="2"/>
            <a:r>
              <a:rPr lang="en-US" dirty="0"/>
              <a:t>The protocol or standard being used, such as:</a:t>
            </a:r>
          </a:p>
          <a:p>
            <a:pPr lvl="3"/>
            <a:r>
              <a:rPr lang="en-US" dirty="0"/>
              <a:t>http:// for Web pages</a:t>
            </a:r>
          </a:p>
          <a:p>
            <a:pPr lvl="3"/>
            <a:r>
              <a:rPr lang="en-US" dirty="0"/>
              <a:t>https:// for secure Web pages</a:t>
            </a:r>
          </a:p>
          <a:p>
            <a:pPr lvl="3"/>
            <a:r>
              <a:rPr lang="en-US" dirty="0"/>
              <a:t>ftp:// for some file transfers</a:t>
            </a:r>
          </a:p>
          <a:p>
            <a:pPr lvl="2"/>
            <a:r>
              <a:rPr lang="en-US" dirty="0"/>
              <a:t>The Web server hosting the page</a:t>
            </a:r>
          </a:p>
          <a:p>
            <a:pPr lvl="2"/>
            <a:r>
              <a:rPr lang="en-US" dirty="0"/>
              <a:t>The names of the folders in which the Web page file is stored</a:t>
            </a:r>
          </a:p>
          <a:p>
            <a:pPr lvl="2"/>
            <a:r>
              <a:rPr lang="en-US" dirty="0"/>
              <a:t>The Web page’s filename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012B37-01B7-4807-948F-4FBE93880DB0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 Web Page URL</a:t>
            </a:r>
          </a:p>
        </p:txBody>
      </p:sp>
      <p:pic>
        <p:nvPicPr>
          <p:cNvPr id="12291" name="Picture 3" descr="Figure 1-23: A Web page URL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5517232"/>
            <a:ext cx="1466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Figure 1-23 examines a Web page URL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525470"/>
            <a:ext cx="8366760" cy="2847746"/>
          </a:xfrm>
          <a:prstGeom prst="rect">
            <a:avLst/>
          </a:prstGeom>
        </p:spPr>
      </p:pic>
      <p:sp>
        <p:nvSpPr>
          <p:cNvPr id="6963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EFBD36-0654-4E0A-A72E-F36401C8A09A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Early Personal Computer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/>
          </a:bodyPr>
          <a:lstStyle/>
          <a:p>
            <a:r>
              <a:rPr lang="en-US" dirty="0"/>
              <a:t>Early 1980s</a:t>
            </a:r>
          </a:p>
          <a:p>
            <a:pPr lvl="1"/>
            <a:r>
              <a:rPr lang="en-US" dirty="0"/>
              <a:t>Microcomputers (inexpensive personal computers) were invented</a:t>
            </a:r>
          </a:p>
          <a:p>
            <a:pPr lvl="1"/>
            <a:r>
              <a:rPr lang="en-US" dirty="0"/>
              <a:t>Dramatic increase in computer use </a:t>
            </a:r>
          </a:p>
          <a:p>
            <a:r>
              <a:rPr lang="en-US" dirty="0"/>
              <a:t>Early 1990s</a:t>
            </a:r>
          </a:p>
          <a:p>
            <a:pPr lvl="1"/>
            <a:r>
              <a:rPr lang="en-US" dirty="0"/>
              <a:t>The World Wide Web (WWW) and the graphical Web browser were invented</a:t>
            </a:r>
          </a:p>
          <a:p>
            <a:pPr lvl="1"/>
            <a:r>
              <a:rPr lang="en-US" dirty="0"/>
              <a:t>Increased the purchase and use of computers for personal use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BB2424-7CB2-44EF-8B06-C3CB816932F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 Addresses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e-mail address</a:t>
            </a:r>
            <a:r>
              <a:rPr lang="en-US" dirty="0"/>
              <a:t> consists of: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username</a:t>
            </a:r>
          </a:p>
          <a:p>
            <a:pPr lvl="2"/>
            <a:r>
              <a:rPr lang="en-US" dirty="0"/>
              <a:t>An identifying name  (unique within a domain name)</a:t>
            </a:r>
          </a:p>
          <a:p>
            <a:pPr lvl="1"/>
            <a:r>
              <a:rPr lang="en-US" dirty="0"/>
              <a:t>The @ symbol</a:t>
            </a:r>
          </a:p>
          <a:p>
            <a:pPr lvl="1"/>
            <a:r>
              <a:rPr lang="en-US" dirty="0"/>
              <a:t>The domain name for the computer that will be handling the person’s e-mail (mail server)</a:t>
            </a:r>
          </a:p>
          <a:p>
            <a:r>
              <a:rPr lang="en-US" dirty="0"/>
              <a:t>Pronouncing Internet addresses</a:t>
            </a:r>
          </a:p>
          <a:p>
            <a:endParaRPr lang="en-US" dirty="0"/>
          </a:p>
        </p:txBody>
      </p:sp>
      <p:pic>
        <p:nvPicPr>
          <p:cNvPr id="13317" name="Picture 5" descr="Figure 1-24: Pronouncing Internet address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4979" y="5013176"/>
            <a:ext cx="15335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Figure 1-24 explains how to pronounce Internet addresse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8" y="4728074"/>
            <a:ext cx="7315200" cy="1365222"/>
          </a:xfrm>
          <a:prstGeom prst="rect">
            <a:avLst/>
          </a:prstGeom>
        </p:spPr>
      </p:pic>
      <p:sp>
        <p:nvSpPr>
          <p:cNvPr id="7065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1543A-C727-4548-B56D-5A042A5CDA6B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474840" cy="522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Cloud Computing</a:t>
            </a:r>
          </a:p>
          <a:p>
            <a:r>
              <a:rPr lang="en-US" dirty="0"/>
              <a:t>Resources stored on computers in a “cloud” of computers rather than on users’ computers</a:t>
            </a:r>
          </a:p>
          <a:p>
            <a:r>
              <a:rPr lang="en-US" dirty="0"/>
              <a:t>Resources are available on demand, accessible to any Web-enabled device</a:t>
            </a:r>
          </a:p>
          <a:p>
            <a:r>
              <a:rPr lang="en-US" dirty="0"/>
              <a:t>Cloud data is safe if the device is lost, stolen, or damaged</a:t>
            </a:r>
          </a:p>
          <a:p>
            <a:pPr lvl="1"/>
            <a:r>
              <a:rPr lang="en-US" dirty="0"/>
              <a:t>Google Docs and Google Drive are shown here</a:t>
            </a:r>
          </a:p>
        </p:txBody>
      </p:sp>
      <p:pic>
        <p:nvPicPr>
          <p:cNvPr id="3" name="Picture 2" descr="The illustration is an example of using Google Docs and Google Drive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04" y="1556793"/>
            <a:ext cx="3596260" cy="453650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1543A-C727-4548-B56D-5A042A5CDA6B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09329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Google Drive and Docs.</a:t>
            </a:r>
          </a:p>
        </p:txBody>
      </p:sp>
    </p:spTree>
    <p:extLst>
      <p:ext uri="{BB962C8B-B14F-4D97-AF65-F5344CB8AC3E}">
        <p14:creationId xmlns:p14="http://schemas.microsoft.com/office/powerpoint/2010/main" val="2459899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Surfing the Web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04556"/>
          </a:xfrm>
        </p:spPr>
        <p:txBody>
          <a:bodyPr>
            <a:normAutofit/>
          </a:bodyPr>
          <a:lstStyle/>
          <a:p>
            <a:r>
              <a:rPr lang="en-US" dirty="0"/>
              <a:t>A Web browser is used to display Web pages</a:t>
            </a:r>
          </a:p>
          <a:p>
            <a:r>
              <a:rPr lang="en-US" dirty="0"/>
              <a:t>The browser’s starting page or home page is the first page displayed when the browser is opened</a:t>
            </a:r>
          </a:p>
          <a:p>
            <a:pPr lvl="1"/>
            <a:r>
              <a:rPr lang="en-US" dirty="0"/>
              <a:t>Users can change their browser’s home page</a:t>
            </a:r>
          </a:p>
          <a:p>
            <a:pPr lvl="1"/>
            <a:r>
              <a:rPr lang="en-US" dirty="0"/>
              <a:t>From the home page, other Web pages can be accessed</a:t>
            </a:r>
          </a:p>
          <a:p>
            <a:r>
              <a:rPr lang="en-US" dirty="0"/>
              <a:t>To view a Web page:</a:t>
            </a:r>
          </a:p>
          <a:p>
            <a:pPr lvl="1"/>
            <a:r>
              <a:rPr lang="en-US" dirty="0"/>
              <a:t>Type a URL in the Address bar</a:t>
            </a:r>
          </a:p>
          <a:p>
            <a:pPr lvl="1"/>
            <a:r>
              <a:rPr lang="en-US" dirty="0"/>
              <a:t>Click a hyperlink (graphics or text linked to other Web pages) located on a Web page</a:t>
            </a:r>
          </a:p>
          <a:p>
            <a:pPr lvl="1"/>
            <a:r>
              <a:rPr lang="en-US" dirty="0"/>
              <a:t>Choose a Web page saved as a </a:t>
            </a:r>
            <a:r>
              <a:rPr lang="en-US" b="1" dirty="0">
                <a:solidFill>
                  <a:srgbClr val="0070C0"/>
                </a:solidFill>
              </a:rPr>
              <a:t>Favorite/bookmark </a:t>
            </a:r>
            <a:r>
              <a:rPr lang="en-US" dirty="0"/>
              <a:t>or a Web page from the History List</a:t>
            </a:r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BAD8CD-1FF4-4AFA-B309-C00BCB7D2307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Web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114800" cy="5076564"/>
          </a:xfrm>
        </p:spPr>
        <p:txBody>
          <a:bodyPr>
            <a:normAutofit/>
          </a:bodyPr>
          <a:lstStyle/>
          <a:p>
            <a:r>
              <a:rPr lang="en-US" dirty="0"/>
              <a:t>A search site is a Web page that help you locate Web pages and other resources</a:t>
            </a:r>
          </a:p>
          <a:p>
            <a:pPr lvl="1"/>
            <a:r>
              <a:rPr lang="en-US" dirty="0"/>
              <a:t>Typically search using keywords</a:t>
            </a:r>
          </a:p>
          <a:p>
            <a:r>
              <a:rPr lang="en-US" dirty="0"/>
              <a:t>Reference sites are designed to let you look up addresses, </a:t>
            </a:r>
            <a:br>
              <a:rPr lang="en-US" dirty="0"/>
            </a:br>
            <a:r>
              <a:rPr lang="en-US" dirty="0"/>
              <a:t>telephone numbers, ZIP codes, maps, and other reference information</a:t>
            </a:r>
          </a:p>
          <a:p>
            <a:pPr lvl="1"/>
            <a:r>
              <a:rPr lang="en-US" dirty="0"/>
              <a:t>You can find reference sites using a search site</a:t>
            </a:r>
          </a:p>
          <a:p>
            <a:endParaRPr lang="en-US" dirty="0"/>
          </a:p>
        </p:txBody>
      </p:sp>
      <p:pic>
        <p:nvPicPr>
          <p:cNvPr id="7170" name="Picture 2" descr="Figure 1-26:  Google displayed in the Edge brows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5517232"/>
            <a:ext cx="1346662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1-26 shows the Google homepage displayed in the Edge browser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76" y="1916832"/>
            <a:ext cx="4206240" cy="339423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6A6501-DA83-47B2-80D9-5B868B372CC1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07656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Electronic mail (e-mail) </a:t>
            </a:r>
            <a:r>
              <a:rPr lang="en-US" dirty="0"/>
              <a:t>is the process of exchanging electronic messages between individuals over a network </a:t>
            </a:r>
          </a:p>
          <a:p>
            <a:pPr lvl="1"/>
            <a:r>
              <a:rPr lang="en-US" dirty="0"/>
              <a:t>One of the most widely used Internet applications</a:t>
            </a:r>
          </a:p>
          <a:p>
            <a:pPr lvl="1"/>
            <a:r>
              <a:rPr lang="en-US" dirty="0"/>
              <a:t>Can be sent and received via an installed e-mail program, or a Web mail service or app</a:t>
            </a:r>
          </a:p>
          <a:p>
            <a:pPr lvl="2"/>
            <a:r>
              <a:rPr lang="en-US" u="sng" dirty="0"/>
              <a:t>Conventional</a:t>
            </a:r>
            <a:r>
              <a:rPr lang="en-US" dirty="0"/>
              <a:t>		</a:t>
            </a:r>
            <a:r>
              <a:rPr lang="en-US" u="sng" dirty="0"/>
              <a:t>Web-Based</a:t>
            </a:r>
          </a:p>
          <a:p>
            <a:pPr lvl="2"/>
            <a:r>
              <a:rPr lang="en-US" dirty="0"/>
              <a:t>Microsoft Outlook		Gmail</a:t>
            </a:r>
          </a:p>
          <a:p>
            <a:pPr lvl="2"/>
            <a:r>
              <a:rPr lang="en-US" dirty="0"/>
              <a:t>OS X Mail			Outlook.com</a:t>
            </a:r>
          </a:p>
          <a:p>
            <a:r>
              <a:rPr lang="en-US" dirty="0"/>
              <a:t>Can contain photos and other attached files </a:t>
            </a:r>
          </a:p>
          <a:p>
            <a:r>
              <a:rPr lang="en-US" dirty="0"/>
              <a:t>Mobile e-mail may be charged against data usage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600" dirty="0"/>
              <a:t>Other types of mobile communications include text messages and multimedia messages</a:t>
            </a:r>
          </a:p>
          <a:p>
            <a:endParaRPr lang="en-US" dirty="0"/>
          </a:p>
        </p:txBody>
      </p:sp>
      <p:sp>
        <p:nvSpPr>
          <p:cNvPr id="7475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2708A-6B74-4179-83A7-FE2C8D86D222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How E-Mail Works</a:t>
            </a:r>
          </a:p>
        </p:txBody>
      </p:sp>
      <p:pic>
        <p:nvPicPr>
          <p:cNvPr id="76805" name="Picture 3" descr="Figure 1-27: How e-mail work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883" y="3212976"/>
            <a:ext cx="1547813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1-27 is a graphic that illustrates how e-mail work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09" y="1628800"/>
            <a:ext cx="6101175" cy="4572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314E11-B8E7-4FB0-AA81-E674C7282ECF}" type="slidenum">
              <a:rPr lang="en-US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and Society: Benefits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200687"/>
          </a:xfrm>
        </p:spPr>
        <p:txBody>
          <a:bodyPr>
            <a:normAutofit/>
          </a:bodyPr>
          <a:lstStyle/>
          <a:p>
            <a:r>
              <a:rPr lang="en-US" dirty="0"/>
              <a:t>The vast improvements in technology over the past decade have had a distinct impact on daily life, at home, and at work</a:t>
            </a:r>
          </a:p>
          <a:p>
            <a:r>
              <a:rPr lang="en-US" dirty="0"/>
              <a:t>Benefits of a technology-oriented society include:</a:t>
            </a:r>
          </a:p>
          <a:p>
            <a:pPr lvl="1"/>
            <a:r>
              <a:rPr lang="en-US" dirty="0"/>
              <a:t>Design before construction leads to safer products</a:t>
            </a:r>
          </a:p>
          <a:p>
            <a:pPr lvl="1"/>
            <a:r>
              <a:rPr lang="en-US" dirty="0"/>
              <a:t>Earlier medical diagnoses and more effective treatment</a:t>
            </a:r>
          </a:p>
          <a:p>
            <a:pPr lvl="1"/>
            <a:r>
              <a:rPr lang="en-US" dirty="0"/>
              <a:t>Devices that allow physically and/or visually challenged individuals to perform job tasks</a:t>
            </a:r>
          </a:p>
          <a:p>
            <a:pPr lvl="1"/>
            <a:r>
              <a:rPr lang="en-US" dirty="0"/>
              <a:t>Documents e-mailed or faxed in moments</a:t>
            </a:r>
          </a:p>
          <a:p>
            <a:pPr lvl="1"/>
            <a:r>
              <a:rPr lang="en-US" dirty="0"/>
              <a:t>Download information, music, movies, and more on demand</a:t>
            </a:r>
          </a:p>
          <a:p>
            <a:endParaRPr lang="en-US" dirty="0"/>
          </a:p>
        </p:txBody>
      </p:sp>
      <p:sp>
        <p:nvSpPr>
          <p:cNvPr id="7782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C9FF18-250A-4311-9357-10BFFE49498D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and Society: Risks 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Risks of a technology-oriented society include:</a:t>
            </a:r>
          </a:p>
          <a:p>
            <a:pPr lvl="1"/>
            <a:r>
              <a:rPr lang="en-US" dirty="0"/>
              <a:t>Stress and health concerns</a:t>
            </a:r>
          </a:p>
          <a:p>
            <a:pPr lvl="1"/>
            <a:r>
              <a:rPr lang="en-US" dirty="0"/>
              <a:t>Security issues</a:t>
            </a:r>
          </a:p>
          <a:p>
            <a:pPr lvl="2"/>
            <a:r>
              <a:rPr lang="en-US" dirty="0"/>
              <a:t>Computer viruses and malware</a:t>
            </a:r>
          </a:p>
          <a:p>
            <a:pPr lvl="2"/>
            <a:r>
              <a:rPr lang="en-US" dirty="0"/>
              <a:t>Identity theft and phishing</a:t>
            </a:r>
          </a:p>
          <a:p>
            <a:pPr lvl="1"/>
            <a:r>
              <a:rPr lang="en-US" dirty="0"/>
              <a:t>Privacy issues</a:t>
            </a:r>
          </a:p>
          <a:p>
            <a:pPr lvl="2"/>
            <a:r>
              <a:rPr lang="en-US" dirty="0"/>
              <a:t>Spam</a:t>
            </a:r>
          </a:p>
          <a:p>
            <a:pPr lvl="2"/>
            <a:r>
              <a:rPr lang="en-US" dirty="0"/>
              <a:t>How collected data is used</a:t>
            </a:r>
          </a:p>
          <a:p>
            <a:pPr lvl="2"/>
            <a:r>
              <a:rPr lang="en-US" dirty="0"/>
              <a:t>How secure the collected data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88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374AA-B7CF-4088-AE28-3977C84FBD61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Technology and Society: Online Communications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online communications</a:t>
            </a:r>
          </a:p>
          <a:p>
            <a:pPr lvl="1"/>
            <a:r>
              <a:rPr lang="en-US" dirty="0"/>
              <a:t>Less formal than traditional communications</a:t>
            </a:r>
          </a:p>
          <a:p>
            <a:pPr lvl="1"/>
            <a:r>
              <a:rPr lang="en-US" dirty="0"/>
              <a:t>Netiquette</a:t>
            </a:r>
          </a:p>
          <a:p>
            <a:pPr lvl="2"/>
            <a:r>
              <a:rPr lang="en-US" dirty="0"/>
              <a:t>Be polite and considerate of others</a:t>
            </a:r>
          </a:p>
          <a:p>
            <a:pPr lvl="2"/>
            <a:r>
              <a:rPr lang="en-US" dirty="0"/>
              <a:t>Refrain from offensive remarks</a:t>
            </a:r>
          </a:p>
          <a:p>
            <a:pPr lvl="1"/>
            <a:r>
              <a:rPr lang="en-US" dirty="0"/>
              <a:t>Abbreviations (acronyms) and emoticons are often used</a:t>
            </a:r>
          </a:p>
          <a:p>
            <a:pPr lvl="2"/>
            <a:r>
              <a:rPr lang="en-US" dirty="0"/>
              <a:t>Acronyms, such as BTW (by the way)</a:t>
            </a:r>
          </a:p>
          <a:p>
            <a:pPr lvl="2"/>
            <a:r>
              <a:rPr lang="en-US" dirty="0"/>
              <a:t>Emoticons (typically illustrations of faces), such as </a:t>
            </a:r>
            <a:r>
              <a:rPr lang="en-US" dirty="0">
                <a:sym typeface="Wingdings" charset="2"/>
              </a:rPr>
              <a:t> 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798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036AD7-4353-46C9-AE3C-DD1E591BC837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Technology and Society: Netiquette </a:t>
            </a:r>
          </a:p>
        </p:txBody>
      </p:sp>
      <p:pic>
        <p:nvPicPr>
          <p:cNvPr id="17411" name="Picture 3" descr="Figure 1-30: Netiquette. Use these netiquette guidelines and common sense when communicating onlin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1844824"/>
            <a:ext cx="174307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1-30 lists some Netiquette guidelin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" y="1610632"/>
            <a:ext cx="6029011" cy="4572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1D0370-D46A-4AE4-AD0A-18AA67AC86A4}" type="slidenum">
              <a:rPr lang="en-US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Computers and Technology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U.S. households have a computer or smartphone, and most individuals use a computer device at work</a:t>
            </a:r>
          </a:p>
          <a:p>
            <a:r>
              <a:rPr lang="en-US" dirty="0"/>
              <a:t>Electronic devices are converging into single units with multiple capabilities, such as to:</a:t>
            </a:r>
          </a:p>
          <a:p>
            <a:pPr lvl="1"/>
            <a:r>
              <a:rPr lang="en-US" dirty="0"/>
              <a:t>Check e-mail on living room television</a:t>
            </a:r>
          </a:p>
          <a:p>
            <a:pPr lvl="1"/>
            <a:r>
              <a:rPr lang="en-US" dirty="0"/>
              <a:t>Make telephone calls via a computer</a:t>
            </a:r>
          </a:p>
          <a:p>
            <a:pPr lvl="1"/>
            <a:r>
              <a:rPr lang="en-US" dirty="0"/>
              <a:t>View Internet content on a smartphone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Computer literacy </a:t>
            </a:r>
            <a:r>
              <a:rPr lang="en-US" dirty="0"/>
              <a:t>(understanding what a computer is and how it works) is an essential skill for everyone</a:t>
            </a: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7F91D8-C930-41DF-8855-ACC978632FCC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Technology and Society: Anonymity and Integrity 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anonymity factor</a:t>
            </a:r>
          </a:p>
          <a:p>
            <a:pPr lvl="1"/>
            <a:r>
              <a:rPr lang="en-US" dirty="0"/>
              <a:t>Online communications can be anonymous</a:t>
            </a:r>
          </a:p>
          <a:p>
            <a:pPr lvl="1"/>
            <a:r>
              <a:rPr lang="en-US" dirty="0"/>
              <a:t>Anonymity gives many individuals a sense of freedom</a:t>
            </a:r>
          </a:p>
          <a:p>
            <a:pPr lvl="1"/>
            <a:r>
              <a:rPr lang="en-US" dirty="0"/>
              <a:t>Online anonymity can also be abused</a:t>
            </a:r>
          </a:p>
          <a:p>
            <a:r>
              <a:rPr lang="en-US" dirty="0"/>
              <a:t>Information integrity</a:t>
            </a:r>
          </a:p>
          <a:p>
            <a:pPr lvl="1"/>
            <a:r>
              <a:rPr lang="en-US" dirty="0"/>
              <a:t>Use common sense when evaluating online content</a:t>
            </a:r>
          </a:p>
          <a:p>
            <a:pPr lvl="1"/>
            <a:r>
              <a:rPr lang="en-US" dirty="0"/>
              <a:t>Check your sources—not all information on the Internet is accurate</a:t>
            </a:r>
          </a:p>
          <a:p>
            <a:pPr lvl="1"/>
            <a:r>
              <a:rPr lang="en-US" dirty="0"/>
              <a:t>Double-check information before using it or passing it on to others</a:t>
            </a:r>
          </a:p>
        </p:txBody>
      </p:sp>
      <p:sp>
        <p:nvSpPr>
          <p:cNvPr id="819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0FA5A2-7E1F-4692-A9F9-57983F0A1733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16052"/>
            <a:ext cx="8229600" cy="46053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1. Index.html is an example of a(n) _____________. </a:t>
            </a:r>
          </a:p>
          <a:p>
            <a:pPr lvl="1">
              <a:buFontTx/>
              <a:buNone/>
            </a:pPr>
            <a:r>
              <a:rPr lang="en-US" dirty="0"/>
              <a:t>a. URL</a:t>
            </a:r>
          </a:p>
          <a:p>
            <a:pPr lvl="1">
              <a:buFontTx/>
              <a:buNone/>
            </a:pPr>
            <a:r>
              <a:rPr lang="en-US" dirty="0"/>
              <a:t>b. IP address</a:t>
            </a:r>
          </a:p>
          <a:p>
            <a:pPr lvl="1">
              <a:buFontTx/>
              <a:buNone/>
            </a:pPr>
            <a:r>
              <a:rPr lang="en-US" dirty="0"/>
              <a:t>c. Web page filename</a:t>
            </a:r>
          </a:p>
          <a:p>
            <a:pPr>
              <a:buFontTx/>
              <a:buNone/>
            </a:pPr>
            <a:r>
              <a:rPr lang="en-US" dirty="0"/>
              <a:t>2. True or False: All information published to Web pages is accurate. </a:t>
            </a:r>
          </a:p>
          <a:p>
            <a:pPr>
              <a:buFontTx/>
              <a:buNone/>
            </a:pPr>
            <a:r>
              <a:rPr lang="en-US" dirty="0"/>
              <a:t>3. In the e-mail address jsmith@abc.com, abc.com is the _____________. </a:t>
            </a:r>
          </a:p>
          <a:p>
            <a:pPr>
              <a:buFontTx/>
              <a:buNone/>
            </a:pPr>
            <a:r>
              <a:rPr lang="en-US" dirty="0"/>
              <a:t> 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310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693" y="1556792"/>
            <a:ext cx="8229600" cy="46053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 </a:t>
            </a:r>
          </a:p>
          <a:p>
            <a:pPr>
              <a:buFontTx/>
              <a:buNone/>
            </a:pPr>
            <a:r>
              <a:rPr lang="en-US" i="1" dirty="0"/>
              <a:t>Answers: </a:t>
            </a:r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c</a:t>
            </a:r>
            <a:r>
              <a:rPr lang="en-US" i="1" dirty="0"/>
              <a:t>; </a:t>
            </a:r>
            <a:endParaRPr lang="en-US" i="1" dirty="0" smtClean="0"/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False</a:t>
            </a:r>
            <a:r>
              <a:rPr lang="en-US" i="1" dirty="0"/>
              <a:t>; </a:t>
            </a:r>
            <a:endParaRPr lang="en-US" i="1" dirty="0"/>
          </a:p>
          <a:p>
            <a:pPr marL="514350" indent="-514350">
              <a:buFontTx/>
              <a:buAutoNum type="arabicParenR"/>
            </a:pPr>
            <a:r>
              <a:rPr lang="en-US" i="1" dirty="0" smtClean="0"/>
              <a:t>domain </a:t>
            </a:r>
            <a:r>
              <a:rPr lang="en-US" i="1" dirty="0"/>
              <a:t>name</a:t>
            </a:r>
            <a:endParaRPr lang="en-US" sz="1800" i="1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42349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Technology in Your Life</a:t>
            </a:r>
          </a:p>
          <a:p>
            <a:r>
              <a:rPr lang="en-US" dirty="0"/>
              <a:t>What is a Computer and What Does It Do?</a:t>
            </a:r>
          </a:p>
          <a:p>
            <a:r>
              <a:rPr lang="en-US" dirty="0"/>
              <a:t>Computers to Fit Every Need</a:t>
            </a:r>
          </a:p>
          <a:p>
            <a:r>
              <a:rPr lang="en-US" dirty="0"/>
              <a:t>Computer Networks and the Internet</a:t>
            </a:r>
          </a:p>
          <a:p>
            <a:r>
              <a:rPr lang="en-US" dirty="0"/>
              <a:t>Technology and Society</a:t>
            </a:r>
          </a:p>
        </p:txBody>
      </p:sp>
      <p:sp>
        <p:nvSpPr>
          <p:cNvPr id="8294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CD2822-784E-4F82-A92B-F3C6D14A072E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smtClean="0"/>
              <a:t>In-class Discussion</a:t>
            </a:r>
            <a:endParaRPr lang="en-US" dirty="0"/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technology you use every day and consider its benefits and risks. Answer the following questions:</a:t>
            </a:r>
          </a:p>
          <a:p>
            <a:pPr lvl="1"/>
            <a:r>
              <a:rPr lang="en-US" dirty="0" smtClean="0"/>
              <a:t>What benefits does the technology provide?</a:t>
            </a:r>
          </a:p>
          <a:p>
            <a:pPr lvl="1"/>
            <a:r>
              <a:rPr lang="en-US" dirty="0" smtClean="0"/>
              <a:t>Are there any risks involved, and if so, how can they be minimized?</a:t>
            </a:r>
          </a:p>
          <a:p>
            <a:pPr lvl="1"/>
            <a:r>
              <a:rPr lang="en-US" dirty="0" smtClean="0"/>
              <a:t>If you chose not to use this technology because of the possible risks associated with it, how would your life affected?</a:t>
            </a:r>
          </a:p>
          <a:p>
            <a:pPr lvl="1"/>
            <a:r>
              <a:rPr lang="en-US" dirty="0" smtClean="0"/>
              <a:t>Who should determine if the benefits of a new technology outweigh the potential risks? Consumers? Companies? The government? </a:t>
            </a:r>
            <a:endParaRPr lang="en-US" dirty="0"/>
          </a:p>
        </p:txBody>
      </p:sp>
      <p:sp>
        <p:nvSpPr>
          <p:cNvPr id="819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0FA5A2-7E1F-4692-A9F9-57983F0A17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6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Convergence</a:t>
            </a:r>
          </a:p>
        </p:txBody>
      </p:sp>
      <p:pic>
        <p:nvPicPr>
          <p:cNvPr id="1029" name="Picture 5" descr="Figure 1-1: Convergence. Many devices today include computing or Internet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1584176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igure 1-1 shows examples of convergence.  Many devices today include computing or Internet capabilities, including televisions and smatphones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57" y="2964904"/>
            <a:ext cx="5366287" cy="32004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7F91D8-C930-41DF-8855-ACC978632FC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2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Devices in the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used for a variety of tasks:</a:t>
            </a:r>
          </a:p>
          <a:p>
            <a:pPr lvl="1"/>
            <a:r>
              <a:rPr lang="en-US" dirty="0"/>
              <a:t>Looking up information and news</a:t>
            </a:r>
          </a:p>
          <a:p>
            <a:pPr lvl="1"/>
            <a:r>
              <a:rPr lang="en-US" dirty="0"/>
              <a:t>Exchanging e-mail</a:t>
            </a:r>
          </a:p>
          <a:p>
            <a:pPr lvl="1"/>
            <a:r>
              <a:rPr lang="en-US" dirty="0"/>
              <a:t>Shopping and paying bills</a:t>
            </a:r>
          </a:p>
          <a:p>
            <a:pPr lvl="1"/>
            <a:r>
              <a:rPr lang="en-US" dirty="0"/>
              <a:t>Watching TV, videos, and movies</a:t>
            </a:r>
          </a:p>
          <a:p>
            <a:pPr lvl="1"/>
            <a:r>
              <a:rPr lang="en-US" dirty="0"/>
              <a:t>Downloading music and movies</a:t>
            </a:r>
          </a:p>
          <a:p>
            <a:pPr lvl="1"/>
            <a:r>
              <a:rPr lang="en-US" dirty="0"/>
              <a:t>Organizing digital photographs</a:t>
            </a:r>
          </a:p>
          <a:p>
            <a:pPr lvl="1"/>
            <a:r>
              <a:rPr lang="en-US" dirty="0"/>
              <a:t>Playing games</a:t>
            </a:r>
          </a:p>
          <a:p>
            <a:pPr lvl="1"/>
            <a:r>
              <a:rPr lang="en-US" dirty="0"/>
              <a:t>Making vacation plans</a:t>
            </a:r>
          </a:p>
          <a:p>
            <a:pPr lvl="1"/>
            <a:r>
              <a:rPr lang="en-US" dirty="0"/>
              <a:t>Other reference, productivity, or entertainment tasks</a:t>
            </a:r>
          </a:p>
          <a:p>
            <a:endParaRPr lang="en-US" dirty="0"/>
          </a:p>
        </p:txBody>
      </p:sp>
      <p:sp>
        <p:nvSpPr>
          <p:cNvPr id="174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12865F-D0DA-482C-BAD4-AE1AB0522308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16389</TotalTime>
  <Words>7078</Words>
  <Application>Microsoft Office PowerPoint</Application>
  <PresentationFormat>On-screen Show (4:3)</PresentationFormat>
  <Paragraphs>620</Paragraphs>
  <Slides>74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ＭＳ Ｐゴシック</vt:lpstr>
      <vt:lpstr>Arial</vt:lpstr>
      <vt:lpstr>Arial Rounded MT Bold</vt:lpstr>
      <vt:lpstr>Calibri</vt:lpstr>
      <vt:lpstr>Ebrima</vt:lpstr>
      <vt:lpstr>Times New Roman</vt:lpstr>
      <vt:lpstr>Wingdings</vt:lpstr>
      <vt:lpstr>2_Custom Design</vt:lpstr>
      <vt:lpstr>Chapter 1 Introduction to the World of Technology </vt:lpstr>
      <vt:lpstr>Learning Objectives (1)</vt:lpstr>
      <vt:lpstr>Learning Objectives (2)</vt:lpstr>
      <vt:lpstr>Overview</vt:lpstr>
      <vt:lpstr>Why Learn About Computers and Technology?</vt:lpstr>
      <vt:lpstr>Early Personal Computer Use</vt:lpstr>
      <vt:lpstr>Computers and Technology Today</vt:lpstr>
      <vt:lpstr>Convergence</vt:lpstr>
      <vt:lpstr>Computing Devices in the Home</vt:lpstr>
      <vt:lpstr>Computing Devices in the Home (cont’d)</vt:lpstr>
      <vt:lpstr>Computing Devices in Education</vt:lpstr>
      <vt:lpstr>Examples of Computing Devices in Education</vt:lpstr>
      <vt:lpstr>Computing Devices on the Job</vt:lpstr>
      <vt:lpstr>Examples of Computing Devices on the Job</vt:lpstr>
      <vt:lpstr>Computing Devices on the Go</vt:lpstr>
      <vt:lpstr>Examples of Computing Devices on the Go</vt:lpstr>
      <vt:lpstr>Technology and You </vt:lpstr>
      <vt:lpstr>What Is a Computer and What Does It Do?</vt:lpstr>
      <vt:lpstr>The IPOS Cycle</vt:lpstr>
      <vt:lpstr>Data vs. Information</vt:lpstr>
      <vt:lpstr>Computers Then and Now: Precomputers and Early Computers </vt:lpstr>
      <vt:lpstr>Computers Then and Now:  First and Second Generation Computers</vt:lpstr>
      <vt:lpstr>Computers Then and Now: Third and Fourth Generation Computers</vt:lpstr>
      <vt:lpstr>Computers Then and Now: Fifth Generation Computers</vt:lpstr>
      <vt:lpstr>Hardware</vt:lpstr>
      <vt:lpstr>Input, Processing and Output Devices</vt:lpstr>
      <vt:lpstr>Storage and Communications Devices</vt:lpstr>
      <vt:lpstr>Examples of Hardware</vt:lpstr>
      <vt:lpstr>Software</vt:lpstr>
      <vt:lpstr>The Windows Desktop</vt:lpstr>
      <vt:lpstr>Application Software (Apps) </vt:lpstr>
      <vt:lpstr>Examples of Application Software</vt:lpstr>
      <vt:lpstr>Computer Users and Professionals</vt:lpstr>
      <vt:lpstr>Quick Quiz (1)</vt:lpstr>
      <vt:lpstr>Quick Quiz (1)</vt:lpstr>
      <vt:lpstr>Computers To Fit Every Need</vt:lpstr>
      <vt:lpstr>Embedded Computers</vt:lpstr>
      <vt:lpstr>Mobile Devices</vt:lpstr>
      <vt:lpstr>Trend </vt:lpstr>
      <vt:lpstr>Inside the Industry</vt:lpstr>
      <vt:lpstr>Personal Computers (PCs)</vt:lpstr>
      <vt:lpstr>Portable Computers</vt:lpstr>
      <vt:lpstr>Examples of Portable Computers</vt:lpstr>
      <vt:lpstr>Thin Client and Internet Appliances</vt:lpstr>
      <vt:lpstr>Servers</vt:lpstr>
      <vt:lpstr>Mainframe Computers</vt:lpstr>
      <vt:lpstr>Example of a Mainframe Computer</vt:lpstr>
      <vt:lpstr>Supercomputers</vt:lpstr>
      <vt:lpstr>Example of a Supercomputer</vt:lpstr>
      <vt:lpstr>Quick Quiz (2)</vt:lpstr>
      <vt:lpstr>Quick Quiz (2)</vt:lpstr>
      <vt:lpstr>Computer Networks and the Internet</vt:lpstr>
      <vt:lpstr>Example of a Computer Network</vt:lpstr>
      <vt:lpstr>What Are the Internet and the  World Wide Web?</vt:lpstr>
      <vt:lpstr>Examples of Common Web Activities</vt:lpstr>
      <vt:lpstr>Accessing a Network or the Internet</vt:lpstr>
      <vt:lpstr>IP Addresses and Domain Names</vt:lpstr>
      <vt:lpstr>Uniform Resource Locators (URLs)</vt:lpstr>
      <vt:lpstr>Example of a Web Page URL</vt:lpstr>
      <vt:lpstr>E-Mail Addresses</vt:lpstr>
      <vt:lpstr>How It Works</vt:lpstr>
      <vt:lpstr>Surfing the Web</vt:lpstr>
      <vt:lpstr>Searching the Web</vt:lpstr>
      <vt:lpstr>E-Mail</vt:lpstr>
      <vt:lpstr>How E-Mail Works</vt:lpstr>
      <vt:lpstr>Technology and Society: Benefits </vt:lpstr>
      <vt:lpstr>Technology and Society: Risks </vt:lpstr>
      <vt:lpstr>Technology and Society: Online Communications</vt:lpstr>
      <vt:lpstr>Technology and Society: Netiquette </vt:lpstr>
      <vt:lpstr>Technology and Society: Anonymity and Integrity </vt:lpstr>
      <vt:lpstr>Quick Quiz (3)</vt:lpstr>
      <vt:lpstr>Quick Quiz (3)</vt:lpstr>
      <vt:lpstr>Summary</vt:lpstr>
      <vt:lpstr>In-class Discussion</vt:lpstr>
    </vt:vector>
  </TitlesOfParts>
  <Company>Course Technology/Thomson Learning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Debbie Morley</dc:creator>
  <cp:lastModifiedBy>Shaoyi He</cp:lastModifiedBy>
  <cp:revision>1080</cp:revision>
  <dcterms:created xsi:type="dcterms:W3CDTF">2001-10-31T20:12:47Z</dcterms:created>
  <dcterms:modified xsi:type="dcterms:W3CDTF">2018-09-23T16:26:50Z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1315187302</vt:i4>
  </property>
  <property fmtid="{D5CDD505-2E9C-101B-9397-08002B2CF9AE}" pid="3" name="_NewReviewCycle">
    <vt:lpwstr/>
  </property>
  <property fmtid="{D5CDD505-2E9C-101B-9397-08002B2CF9AE}" pid="4" name="_EmailSubject">
    <vt:lpwstr>PPT chapter 1 for your review</vt:lpwstr>
  </property>
  <property fmtid="{D5CDD505-2E9C-101B-9397-08002B2CF9AE}" pid="5" name="_AuthorEmail">
    <vt:lpwstr>Marjorie.Hunt@cengage.com</vt:lpwstr>
  </property>
  <property fmtid="{D5CDD505-2E9C-101B-9397-08002B2CF9AE}" pid="6" name="_AuthorEmailDisplayName">
    <vt:lpwstr>Hunt, Marjorie</vt:lpwstr>
  </property>
</Properties>
</file>